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373" r:id="rId4"/>
    <p:sldId id="375" r:id="rId5"/>
    <p:sldId id="258" r:id="rId6"/>
    <p:sldId id="259" r:id="rId7"/>
    <p:sldId id="260" r:id="rId8"/>
    <p:sldId id="300" r:id="rId9"/>
    <p:sldId id="301" r:id="rId10"/>
    <p:sldId id="305" r:id="rId11"/>
    <p:sldId id="312" r:id="rId12"/>
    <p:sldId id="309" r:id="rId13"/>
    <p:sldId id="303" r:id="rId14"/>
    <p:sldId id="304" r:id="rId15"/>
    <p:sldId id="306" r:id="rId16"/>
    <p:sldId id="262" r:id="rId17"/>
    <p:sldId id="263" r:id="rId18"/>
    <p:sldId id="264" r:id="rId19"/>
    <p:sldId id="265" r:id="rId20"/>
    <p:sldId id="307" r:id="rId21"/>
    <p:sldId id="281" r:id="rId22"/>
    <p:sldId id="282" r:id="rId23"/>
    <p:sldId id="283" r:id="rId24"/>
    <p:sldId id="285" r:id="rId25"/>
    <p:sldId id="346" r:id="rId26"/>
    <p:sldId id="347" r:id="rId27"/>
    <p:sldId id="348" r:id="rId28"/>
    <p:sldId id="349" r:id="rId29"/>
    <p:sldId id="376" r:id="rId30"/>
    <p:sldId id="377" r:id="rId31"/>
    <p:sldId id="378" r:id="rId32"/>
    <p:sldId id="379" r:id="rId33"/>
    <p:sldId id="380" r:id="rId34"/>
    <p:sldId id="381" r:id="rId35"/>
    <p:sldId id="382" r:id="rId36"/>
    <p:sldId id="383" r:id="rId37"/>
    <p:sldId id="310" r:id="rId38"/>
    <p:sldId id="343" r:id="rId39"/>
    <p:sldId id="344" r:id="rId40"/>
    <p:sldId id="339" r:id="rId41"/>
    <p:sldId id="340" r:id="rId42"/>
    <p:sldId id="345" r:id="rId43"/>
    <p:sldId id="341" r:id="rId44"/>
    <p:sldId id="342" r:id="rId45"/>
    <p:sldId id="311" r:id="rId46"/>
    <p:sldId id="280" r:id="rId47"/>
    <p:sldId id="272" r:id="rId48"/>
    <p:sldId id="286" r:id="rId49"/>
    <p:sldId id="313" r:id="rId50"/>
    <p:sldId id="274" r:id="rId51"/>
  </p:sldIdLst>
  <p:sldSz cx="10160000" cy="5715000"/>
  <p:notesSz cx="6858000" cy="9144000"/>
  <p:custDataLst>
    <p:tags r:id="rId55"/>
  </p:custDataLst>
  <p:defaultTextStyle>
    <a:defPPr>
      <a:defRPr lang="en-US"/>
    </a:defPPr>
    <a:lvl1pPr marL="0" algn="l" defTabSz="914400" rtl="0" eaLnBrk="1" latinLnBrk="0" hangingPunct="1">
      <a:defRPr sz="1500" kern="1200">
        <a:solidFill>
          <a:schemeClr val="tx1"/>
        </a:solidFill>
        <a:latin typeface="+mn-lt"/>
        <a:ea typeface="+mn-ea"/>
        <a:cs typeface="+mn-cs"/>
      </a:defRPr>
    </a:lvl1pPr>
    <a:lvl2pPr marL="457200" algn="l" defTabSz="914400" rtl="0" eaLnBrk="1" latinLnBrk="0" hangingPunct="1">
      <a:defRPr sz="1500" kern="1200">
        <a:solidFill>
          <a:schemeClr val="tx1"/>
        </a:solidFill>
        <a:latin typeface="+mn-lt"/>
        <a:ea typeface="+mn-ea"/>
        <a:cs typeface="+mn-cs"/>
      </a:defRPr>
    </a:lvl2pPr>
    <a:lvl3pPr marL="914400" algn="l" defTabSz="914400" rtl="0" eaLnBrk="1" latinLnBrk="0" hangingPunct="1">
      <a:defRPr sz="1500" kern="1200">
        <a:solidFill>
          <a:schemeClr val="tx1"/>
        </a:solidFill>
        <a:latin typeface="+mn-lt"/>
        <a:ea typeface="+mn-ea"/>
        <a:cs typeface="+mn-cs"/>
      </a:defRPr>
    </a:lvl3pPr>
    <a:lvl4pPr marL="1371600" algn="l" defTabSz="914400" rtl="0" eaLnBrk="1" latinLnBrk="0" hangingPunct="1">
      <a:defRPr sz="1500" kern="1200">
        <a:solidFill>
          <a:schemeClr val="tx1"/>
        </a:solidFill>
        <a:latin typeface="+mn-lt"/>
        <a:ea typeface="+mn-ea"/>
        <a:cs typeface="+mn-cs"/>
      </a:defRPr>
    </a:lvl4pPr>
    <a:lvl5pPr marL="1828800" algn="l" defTabSz="914400" rtl="0" eaLnBrk="1" latinLnBrk="0" hangingPunct="1">
      <a:defRPr sz="1500" kern="1200">
        <a:solidFill>
          <a:schemeClr val="tx1"/>
        </a:solidFill>
        <a:latin typeface="+mn-lt"/>
        <a:ea typeface="+mn-ea"/>
        <a:cs typeface="+mn-cs"/>
      </a:defRPr>
    </a:lvl5pPr>
    <a:lvl6pPr marL="2286000" algn="l" defTabSz="914400" rtl="0" eaLnBrk="1" latinLnBrk="0" hangingPunct="1">
      <a:defRPr sz="1500" kern="1200">
        <a:solidFill>
          <a:schemeClr val="tx1"/>
        </a:solidFill>
        <a:latin typeface="+mn-lt"/>
        <a:ea typeface="+mn-ea"/>
        <a:cs typeface="+mn-cs"/>
      </a:defRPr>
    </a:lvl6pPr>
    <a:lvl7pPr marL="2743200" algn="l" defTabSz="914400" rtl="0" eaLnBrk="1" latinLnBrk="0" hangingPunct="1">
      <a:defRPr sz="1500" kern="1200">
        <a:solidFill>
          <a:schemeClr val="tx1"/>
        </a:solidFill>
        <a:latin typeface="+mn-lt"/>
        <a:ea typeface="+mn-ea"/>
        <a:cs typeface="+mn-cs"/>
      </a:defRPr>
    </a:lvl7pPr>
    <a:lvl8pPr marL="3200400" algn="l" defTabSz="914400" rtl="0" eaLnBrk="1" latinLnBrk="0" hangingPunct="1">
      <a:defRPr sz="1500" kern="1200">
        <a:solidFill>
          <a:schemeClr val="tx1"/>
        </a:solidFill>
        <a:latin typeface="+mn-lt"/>
        <a:ea typeface="+mn-ea"/>
        <a:cs typeface="+mn-cs"/>
      </a:defRPr>
    </a:lvl8pPr>
    <a:lvl9pPr marL="3657600" algn="l" defTabSz="914400"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31" autoAdjust="0"/>
    <p:restoredTop sz="94660"/>
  </p:normalViewPr>
  <p:slideViewPr>
    <p:cSldViewPr showGuides="1">
      <p:cViewPr varScale="1">
        <p:scale>
          <a:sx n="70" d="100"/>
          <a:sy n="70" d="100"/>
        </p:scale>
        <p:origin x="168" y="56"/>
      </p:cViewPr>
      <p:guideLst>
        <p:guide orient="horz" pos="2136"/>
        <p:guide pos="28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gs" Target="tags/tag106.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08000" y="5296958"/>
            <a:ext cx="2370667" cy="304271"/>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3471333" y="5296958"/>
            <a:ext cx="3217333" cy="304271"/>
          </a:xfrm>
        </p:spPr>
        <p:txBody>
          <a:bodyPr/>
          <a:lstStyle/>
          <a:p>
            <a:endParaRPr lang="en-US"/>
          </a:p>
        </p:txBody>
      </p:sp>
      <p:sp>
        <p:nvSpPr>
          <p:cNvPr id="4" name="Slide Number Placeholder 3"/>
          <p:cNvSpPr>
            <a:spLocks noGrp="1"/>
          </p:cNvSpPr>
          <p:nvPr>
            <p:ph type="sldNum" sz="quarter" idx="12"/>
          </p:nvPr>
        </p:nvSpPr>
        <p:spPr>
          <a:xfrm>
            <a:off x="7281334" y="5296958"/>
            <a:ext cx="2370667" cy="304271"/>
          </a:xfrm>
        </p:spPr>
        <p:txBody>
          <a:bodyPr/>
          <a:lstStyle/>
          <a:p>
            <a:fld id="{93AE1883-0942-4AA3-9DB2-9C7C3A0314B1}"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08000" y="5296958"/>
            <a:ext cx="2370667" cy="304271"/>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3471333" y="5296958"/>
            <a:ext cx="3217333" cy="304271"/>
          </a:xfrm>
        </p:spPr>
        <p:txBody>
          <a:bodyPr/>
          <a:lstStyle/>
          <a:p>
            <a:endParaRPr lang="en-US"/>
          </a:p>
        </p:txBody>
      </p:sp>
      <p:sp>
        <p:nvSpPr>
          <p:cNvPr id="4" name="Slide Number Placeholder 3"/>
          <p:cNvSpPr>
            <a:spLocks noGrp="1"/>
          </p:cNvSpPr>
          <p:nvPr>
            <p:ph type="sldNum" sz="quarter" idx="12"/>
          </p:nvPr>
        </p:nvSpPr>
        <p:spPr>
          <a:xfrm>
            <a:off x="7281334" y="5296958"/>
            <a:ext cx="2370667" cy="304271"/>
          </a:xfrm>
        </p:spPr>
        <p:txBody>
          <a:bodyPr/>
          <a:lstStyle/>
          <a:p>
            <a:fld id="{93AE1883-0942-4AA3-9DB2-9C7C3A0314B1}"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65"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335"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9pPr>
    </p:bodyStyle>
    <p:otherStyle>
      <a:defPPr>
        <a:defRPr lang="en-US"/>
      </a:defPPr>
      <a:lvl1pPr marL="0" algn="l" defTabSz="914400" rtl="0" eaLnBrk="1" latinLnBrk="0" hangingPunct="1">
        <a:defRPr sz="1500" kern="1200">
          <a:solidFill>
            <a:schemeClr val="tx1"/>
          </a:solidFill>
          <a:latin typeface="+mn-lt"/>
          <a:ea typeface="+mn-ea"/>
          <a:cs typeface="+mn-cs"/>
        </a:defRPr>
      </a:lvl1pPr>
      <a:lvl2pPr marL="457200" algn="l" defTabSz="914400" rtl="0" eaLnBrk="1" latinLnBrk="0" hangingPunct="1">
        <a:defRPr sz="1500" kern="1200">
          <a:solidFill>
            <a:schemeClr val="tx1"/>
          </a:solidFill>
          <a:latin typeface="+mn-lt"/>
          <a:ea typeface="+mn-ea"/>
          <a:cs typeface="+mn-cs"/>
        </a:defRPr>
      </a:lvl2pPr>
      <a:lvl3pPr marL="914400" algn="l" defTabSz="914400" rtl="0" eaLnBrk="1" latinLnBrk="0" hangingPunct="1">
        <a:defRPr sz="1500" kern="1200">
          <a:solidFill>
            <a:schemeClr val="tx1"/>
          </a:solidFill>
          <a:latin typeface="+mn-lt"/>
          <a:ea typeface="+mn-ea"/>
          <a:cs typeface="+mn-cs"/>
        </a:defRPr>
      </a:lvl3pPr>
      <a:lvl4pPr marL="1371600" algn="l" defTabSz="914400" rtl="0" eaLnBrk="1" latinLnBrk="0" hangingPunct="1">
        <a:defRPr sz="1500" kern="1200">
          <a:solidFill>
            <a:schemeClr val="tx1"/>
          </a:solidFill>
          <a:latin typeface="+mn-lt"/>
          <a:ea typeface="+mn-ea"/>
          <a:cs typeface="+mn-cs"/>
        </a:defRPr>
      </a:lvl4pPr>
      <a:lvl5pPr marL="1828800" algn="l" defTabSz="914400" rtl="0" eaLnBrk="1" latinLnBrk="0" hangingPunct="1">
        <a:defRPr sz="1500" kern="1200">
          <a:solidFill>
            <a:schemeClr val="tx1"/>
          </a:solidFill>
          <a:latin typeface="+mn-lt"/>
          <a:ea typeface="+mn-ea"/>
          <a:cs typeface="+mn-cs"/>
        </a:defRPr>
      </a:lvl5pPr>
      <a:lvl6pPr marL="2286000" algn="l" defTabSz="914400" rtl="0" eaLnBrk="1" latinLnBrk="0" hangingPunct="1">
        <a:defRPr sz="1500" kern="1200">
          <a:solidFill>
            <a:schemeClr val="tx1"/>
          </a:solidFill>
          <a:latin typeface="+mn-lt"/>
          <a:ea typeface="+mn-ea"/>
          <a:cs typeface="+mn-cs"/>
        </a:defRPr>
      </a:lvl6pPr>
      <a:lvl7pPr marL="2743200" algn="l" defTabSz="914400" rtl="0" eaLnBrk="1" latinLnBrk="0" hangingPunct="1">
        <a:defRPr sz="1500" kern="1200">
          <a:solidFill>
            <a:schemeClr val="tx1"/>
          </a:solidFill>
          <a:latin typeface="+mn-lt"/>
          <a:ea typeface="+mn-ea"/>
          <a:cs typeface="+mn-cs"/>
        </a:defRPr>
      </a:lvl7pPr>
      <a:lvl8pPr marL="3200400" algn="l" defTabSz="914400" rtl="0" eaLnBrk="1" latinLnBrk="0" hangingPunct="1">
        <a:defRPr sz="1500" kern="1200">
          <a:solidFill>
            <a:schemeClr val="tx1"/>
          </a:solidFill>
          <a:latin typeface="+mn-lt"/>
          <a:ea typeface="+mn-ea"/>
          <a:cs typeface="+mn-cs"/>
        </a:defRPr>
      </a:lvl8pPr>
      <a:lvl9pPr marL="3657600" algn="l" defTabSz="91440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665"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335"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9pPr>
    </p:bodyStyle>
    <p:otherStyle>
      <a:defPPr>
        <a:defRPr lang="en-US"/>
      </a:defPPr>
      <a:lvl1pPr marL="0" algn="l" defTabSz="914400" rtl="0" eaLnBrk="1" latinLnBrk="0" hangingPunct="1">
        <a:defRPr sz="1500" kern="1200">
          <a:solidFill>
            <a:schemeClr val="tx1"/>
          </a:solidFill>
          <a:latin typeface="+mn-lt"/>
          <a:ea typeface="+mn-ea"/>
          <a:cs typeface="+mn-cs"/>
        </a:defRPr>
      </a:lvl1pPr>
      <a:lvl2pPr marL="457200" algn="l" defTabSz="914400" rtl="0" eaLnBrk="1" latinLnBrk="0" hangingPunct="1">
        <a:defRPr sz="1500" kern="1200">
          <a:solidFill>
            <a:schemeClr val="tx1"/>
          </a:solidFill>
          <a:latin typeface="+mn-lt"/>
          <a:ea typeface="+mn-ea"/>
          <a:cs typeface="+mn-cs"/>
        </a:defRPr>
      </a:lvl2pPr>
      <a:lvl3pPr marL="914400" algn="l" defTabSz="914400" rtl="0" eaLnBrk="1" latinLnBrk="0" hangingPunct="1">
        <a:defRPr sz="1500" kern="1200">
          <a:solidFill>
            <a:schemeClr val="tx1"/>
          </a:solidFill>
          <a:latin typeface="+mn-lt"/>
          <a:ea typeface="+mn-ea"/>
          <a:cs typeface="+mn-cs"/>
        </a:defRPr>
      </a:lvl3pPr>
      <a:lvl4pPr marL="1371600" algn="l" defTabSz="914400" rtl="0" eaLnBrk="1" latinLnBrk="0" hangingPunct="1">
        <a:defRPr sz="1500" kern="1200">
          <a:solidFill>
            <a:schemeClr val="tx1"/>
          </a:solidFill>
          <a:latin typeface="+mn-lt"/>
          <a:ea typeface="+mn-ea"/>
          <a:cs typeface="+mn-cs"/>
        </a:defRPr>
      </a:lvl4pPr>
      <a:lvl5pPr marL="1828800" algn="l" defTabSz="914400" rtl="0" eaLnBrk="1" latinLnBrk="0" hangingPunct="1">
        <a:defRPr sz="1500" kern="1200">
          <a:solidFill>
            <a:schemeClr val="tx1"/>
          </a:solidFill>
          <a:latin typeface="+mn-lt"/>
          <a:ea typeface="+mn-ea"/>
          <a:cs typeface="+mn-cs"/>
        </a:defRPr>
      </a:lvl5pPr>
      <a:lvl6pPr marL="2286000" algn="l" defTabSz="914400" rtl="0" eaLnBrk="1" latinLnBrk="0" hangingPunct="1">
        <a:defRPr sz="1500" kern="1200">
          <a:solidFill>
            <a:schemeClr val="tx1"/>
          </a:solidFill>
          <a:latin typeface="+mn-lt"/>
          <a:ea typeface="+mn-ea"/>
          <a:cs typeface="+mn-cs"/>
        </a:defRPr>
      </a:lvl6pPr>
      <a:lvl7pPr marL="2743200" algn="l" defTabSz="914400" rtl="0" eaLnBrk="1" latinLnBrk="0" hangingPunct="1">
        <a:defRPr sz="1500" kern="1200">
          <a:solidFill>
            <a:schemeClr val="tx1"/>
          </a:solidFill>
          <a:latin typeface="+mn-lt"/>
          <a:ea typeface="+mn-ea"/>
          <a:cs typeface="+mn-cs"/>
        </a:defRPr>
      </a:lvl7pPr>
      <a:lvl8pPr marL="3200400" algn="l" defTabSz="914400" rtl="0" eaLnBrk="1" latinLnBrk="0" hangingPunct="1">
        <a:defRPr sz="1500" kern="1200">
          <a:solidFill>
            <a:schemeClr val="tx1"/>
          </a:solidFill>
          <a:latin typeface="+mn-lt"/>
          <a:ea typeface="+mn-ea"/>
          <a:cs typeface="+mn-cs"/>
        </a:defRPr>
      </a:lvl8pPr>
      <a:lvl9pPr marL="3657600" algn="l" defTabSz="91440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27.jpeg"/><Relationship Id="rId7" Type="http://schemas.openxmlformats.org/officeDocument/2006/relationships/tags" Target="../tags/tag14.xml"/><Relationship Id="rId6" Type="http://schemas.openxmlformats.org/officeDocument/2006/relationships/image" Target="../media/image26.png"/><Relationship Id="rId5" Type="http://schemas.openxmlformats.org/officeDocument/2006/relationships/tags" Target="../tags/tag13.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24.png"/><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tags" Target="../tags/tag16.xml"/><Relationship Id="rId3" Type="http://schemas.openxmlformats.org/officeDocument/2006/relationships/image" Target="../media/image29.png"/><Relationship Id="rId2" Type="http://schemas.openxmlformats.org/officeDocument/2006/relationships/tags" Target="../tags/tag15.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tags" Target="../tags/tag18.xml"/><Relationship Id="rId3" Type="http://schemas.openxmlformats.org/officeDocument/2006/relationships/image" Target="../media/image31.png"/><Relationship Id="rId2" Type="http://schemas.openxmlformats.org/officeDocument/2006/relationships/tags" Target="../tags/tag17.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1.xml"/><Relationship Id="rId5" Type="http://schemas.openxmlformats.org/officeDocument/2006/relationships/image" Target="../media/image34.png"/><Relationship Id="rId4" Type="http://schemas.openxmlformats.org/officeDocument/2006/relationships/tags" Target="../tags/tag20.xml"/><Relationship Id="rId3" Type="http://schemas.openxmlformats.org/officeDocument/2006/relationships/image" Target="../media/image33.png"/><Relationship Id="rId2" Type="http://schemas.openxmlformats.org/officeDocument/2006/relationships/tags" Target="../tags/tag19.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tags" Target="../tags/tag25.xml"/><Relationship Id="rId7" Type="http://schemas.openxmlformats.org/officeDocument/2006/relationships/image" Target="../media/image37.png"/><Relationship Id="rId6" Type="http://schemas.openxmlformats.org/officeDocument/2006/relationships/tags" Target="../tags/tag24.xml"/><Relationship Id="rId5" Type="http://schemas.openxmlformats.org/officeDocument/2006/relationships/image" Target="../media/image36.png"/><Relationship Id="rId4" Type="http://schemas.openxmlformats.org/officeDocument/2006/relationships/tags" Target="../tags/tag23.xml"/><Relationship Id="rId3" Type="http://schemas.openxmlformats.org/officeDocument/2006/relationships/image" Target="../media/image35.png"/><Relationship Id="rId2" Type="http://schemas.openxmlformats.org/officeDocument/2006/relationships/tags" Target="../tags/tag22.xml"/><Relationship Id="rId10" Type="http://schemas.openxmlformats.org/officeDocument/2006/relationships/slideLayout" Target="../slideLayouts/slideLayout7.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tags" Target="../tags/tag26.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image" Target="../media/image53.png"/><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2" Type="http://schemas.openxmlformats.org/officeDocument/2006/relationships/slideLayout" Target="../slideLayouts/slideLayout7.xml"/><Relationship Id="rId11" Type="http://schemas.openxmlformats.org/officeDocument/2006/relationships/image" Target="../media/image12.png"/><Relationship Id="rId10" Type="http://schemas.openxmlformats.org/officeDocument/2006/relationships/image" Target="../media/image55.png"/><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2" Type="http://schemas.openxmlformats.org/officeDocument/2006/relationships/slideLayout" Target="../slideLayouts/slideLayout7.xml"/><Relationship Id="rId11" Type="http://schemas.openxmlformats.org/officeDocument/2006/relationships/image" Target="../media/image60.png"/><Relationship Id="rId10" Type="http://schemas.openxmlformats.org/officeDocument/2006/relationships/image" Target="../media/image59.png"/><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3" Type="http://schemas.openxmlformats.org/officeDocument/2006/relationships/slideLayout" Target="../slideLayouts/slideLayout7.xml"/><Relationship Id="rId12" Type="http://schemas.openxmlformats.org/officeDocument/2006/relationships/image" Target="../media/image66.png"/><Relationship Id="rId11" Type="http://schemas.openxmlformats.org/officeDocument/2006/relationships/image" Target="../media/image65.png"/><Relationship Id="rId10" Type="http://schemas.openxmlformats.org/officeDocument/2006/relationships/image" Target="../media/image51.png"/><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image" Target="../media/image72.png"/><Relationship Id="rId7" Type="http://schemas.openxmlformats.org/officeDocument/2006/relationships/tags" Target="../tags/tag29.xml"/><Relationship Id="rId6" Type="http://schemas.openxmlformats.org/officeDocument/2006/relationships/image" Target="../media/image71.png"/><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slideLayout" Target="../slideLayouts/slideLayout7.xml"/><Relationship Id="rId10" Type="http://schemas.openxmlformats.org/officeDocument/2006/relationships/tags" Target="../tags/tag31.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image" Target="../media/image74.png"/><Relationship Id="rId6" Type="http://schemas.openxmlformats.org/officeDocument/2006/relationships/tags" Target="../tags/tag33.xml"/><Relationship Id="rId5" Type="http://schemas.openxmlformats.org/officeDocument/2006/relationships/image" Target="../media/image73.png"/><Relationship Id="rId4" Type="http://schemas.openxmlformats.org/officeDocument/2006/relationships/tags" Target="../tags/tag32.xml"/><Relationship Id="rId3" Type="http://schemas.openxmlformats.org/officeDocument/2006/relationships/image" Target="../media/image40.png"/><Relationship Id="rId2" Type="http://schemas.openxmlformats.org/officeDocument/2006/relationships/image" Target="../media/image39.png"/><Relationship Id="rId14" Type="http://schemas.openxmlformats.org/officeDocument/2006/relationships/slideLayout" Target="../slideLayouts/slideLayout7.xml"/><Relationship Id="rId13" Type="http://schemas.openxmlformats.org/officeDocument/2006/relationships/tags" Target="../tags/tag37.xml"/><Relationship Id="rId12" Type="http://schemas.openxmlformats.org/officeDocument/2006/relationships/image" Target="../media/image76.png"/><Relationship Id="rId11" Type="http://schemas.openxmlformats.org/officeDocument/2006/relationships/tags" Target="../tags/tag36.xml"/><Relationship Id="rId10" Type="http://schemas.openxmlformats.org/officeDocument/2006/relationships/image" Target="../media/image75.png"/><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7.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image" Target="../media/image79.png"/><Relationship Id="rId6" Type="http://schemas.openxmlformats.org/officeDocument/2006/relationships/tags" Target="../tags/tag39.xml"/><Relationship Id="rId5" Type="http://schemas.openxmlformats.org/officeDocument/2006/relationships/image" Target="../media/image78.png"/><Relationship Id="rId4" Type="http://schemas.openxmlformats.org/officeDocument/2006/relationships/tags" Target="../tags/tag38.xml"/><Relationship Id="rId3" Type="http://schemas.openxmlformats.org/officeDocument/2006/relationships/image" Target="../media/image40.png"/><Relationship Id="rId2" Type="http://schemas.openxmlformats.org/officeDocument/2006/relationships/image" Target="../media/image39.png"/><Relationship Id="rId10" Type="http://schemas.openxmlformats.org/officeDocument/2006/relationships/slideLayout" Target="../slideLayouts/slideLayout7.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0.png"/><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tags" Target="../tags/tag47.xml"/><Relationship Id="rId7" Type="http://schemas.openxmlformats.org/officeDocument/2006/relationships/image" Target="../media/image82.png"/><Relationship Id="rId6" Type="http://schemas.openxmlformats.org/officeDocument/2006/relationships/tags" Target="../tags/tag46.xml"/><Relationship Id="rId5" Type="http://schemas.openxmlformats.org/officeDocument/2006/relationships/image" Target="../media/image81.png"/><Relationship Id="rId4" Type="http://schemas.openxmlformats.org/officeDocument/2006/relationships/tags" Target="../tags/tag45.xml"/><Relationship Id="rId3" Type="http://schemas.openxmlformats.org/officeDocument/2006/relationships/image" Target="../media/image40.png"/><Relationship Id="rId2" Type="http://schemas.openxmlformats.org/officeDocument/2006/relationships/image" Target="../media/image39.png"/><Relationship Id="rId12" Type="http://schemas.openxmlformats.org/officeDocument/2006/relationships/slideLayout" Target="../slideLayouts/slideLayout7.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1.png"/><Relationship Id="rId1" Type="http://schemas.openxmlformats.org/officeDocument/2006/relationships/image" Target="../media/image10.png"/></Relationships>
</file>

<file path=ppt/slides/_rels/slide36.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image" Target="../media/image86.png"/><Relationship Id="rId5" Type="http://schemas.openxmlformats.org/officeDocument/2006/relationships/tags" Target="../tags/tag52.xml"/><Relationship Id="rId4" Type="http://schemas.openxmlformats.org/officeDocument/2006/relationships/image" Target="../media/image85.png"/><Relationship Id="rId3" Type="http://schemas.openxmlformats.org/officeDocument/2006/relationships/tags" Target="../tags/tag51.xml"/><Relationship Id="rId2" Type="http://schemas.openxmlformats.org/officeDocument/2006/relationships/image" Target="../media/image84.png"/><Relationship Id="rId15" Type="http://schemas.openxmlformats.org/officeDocument/2006/relationships/slideLayout" Target="../slideLayouts/slideLayout7.xml"/><Relationship Id="rId14" Type="http://schemas.openxmlformats.org/officeDocument/2006/relationships/tags" Target="../tags/tag59.xml"/><Relationship Id="rId13" Type="http://schemas.openxmlformats.org/officeDocument/2006/relationships/image" Target="../media/image67.png"/><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tags" Target="../tags/tag50.xml"/></Relationships>
</file>

<file path=ppt/slides/_rels/slide37.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image" Target="../media/image90.png"/><Relationship Id="rId7" Type="http://schemas.openxmlformats.org/officeDocument/2006/relationships/tags" Target="../tags/tag63.xml"/><Relationship Id="rId6" Type="http://schemas.openxmlformats.org/officeDocument/2006/relationships/image" Target="../media/image89.png"/><Relationship Id="rId5" Type="http://schemas.openxmlformats.org/officeDocument/2006/relationships/tags" Target="../tags/tag62.xml"/><Relationship Id="rId4" Type="http://schemas.openxmlformats.org/officeDocument/2006/relationships/image" Target="../media/image88.png"/><Relationship Id="rId3" Type="http://schemas.openxmlformats.org/officeDocument/2006/relationships/tags" Target="../tags/tag61.xml"/><Relationship Id="rId26" Type="http://schemas.openxmlformats.org/officeDocument/2006/relationships/slideLayout" Target="../slideLayouts/slideLayout7.xml"/><Relationship Id="rId25" Type="http://schemas.openxmlformats.org/officeDocument/2006/relationships/tags" Target="../tags/tag76.xml"/><Relationship Id="rId24" Type="http://schemas.openxmlformats.org/officeDocument/2006/relationships/tags" Target="../tags/tag75.xml"/><Relationship Id="rId23" Type="http://schemas.openxmlformats.org/officeDocument/2006/relationships/tags" Target="../tags/tag74.xml"/><Relationship Id="rId22" Type="http://schemas.openxmlformats.org/officeDocument/2006/relationships/tags" Target="../tags/tag73.xml"/><Relationship Id="rId21" Type="http://schemas.openxmlformats.org/officeDocument/2006/relationships/image" Target="../media/image93.png"/><Relationship Id="rId20" Type="http://schemas.openxmlformats.org/officeDocument/2006/relationships/tags" Target="../tags/tag72.xml"/><Relationship Id="rId2" Type="http://schemas.openxmlformats.org/officeDocument/2006/relationships/image" Target="../media/image87.png"/><Relationship Id="rId19" Type="http://schemas.openxmlformats.org/officeDocument/2006/relationships/tags" Target="../tags/tag7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image" Target="../media/image47.png"/><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image" Target="../media/image92.png"/><Relationship Id="rId11" Type="http://schemas.openxmlformats.org/officeDocument/2006/relationships/tags" Target="../tags/tag65.xml"/><Relationship Id="rId10" Type="http://schemas.openxmlformats.org/officeDocument/2006/relationships/image" Target="../media/image91.png"/><Relationship Id="rId1" Type="http://schemas.openxmlformats.org/officeDocument/2006/relationships/tags" Target="../tags/tag60.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67.png"/><Relationship Id="rId1" Type="http://schemas.openxmlformats.org/officeDocument/2006/relationships/image" Target="../media/image94.png"/></Relationships>
</file>

<file path=ppt/slides/_rels/slide39.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96.png"/><Relationship Id="rId7" Type="http://schemas.openxmlformats.org/officeDocument/2006/relationships/tags" Target="../tags/tag80.xml"/><Relationship Id="rId6" Type="http://schemas.openxmlformats.org/officeDocument/2006/relationships/image" Target="../media/image90.png"/><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image" Target="../media/image95.png"/><Relationship Id="rId2" Type="http://schemas.openxmlformats.org/officeDocument/2006/relationships/tags" Target="../tags/tag77.xml"/><Relationship Id="rId12" Type="http://schemas.openxmlformats.org/officeDocument/2006/relationships/slideLayout" Target="../slideLayouts/slideLayout18.xml"/><Relationship Id="rId11" Type="http://schemas.openxmlformats.org/officeDocument/2006/relationships/tags" Target="../tags/tag82.xml"/><Relationship Id="rId10" Type="http://schemas.openxmlformats.org/officeDocument/2006/relationships/image" Target="../media/image92.png"/><Relationship Id="rId1" Type="http://schemas.openxmlformats.org/officeDocument/2006/relationships/image" Target="../media/image94.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image" Target="../media/image13.png"/><Relationship Id="rId2" Type="http://schemas.openxmlformats.org/officeDocument/2006/relationships/tags" Target="../tags/tag3.xml"/><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image" Target="../media/image92.png"/><Relationship Id="rId5" Type="http://schemas.openxmlformats.org/officeDocument/2006/relationships/tags" Target="../tags/tag85.xml"/><Relationship Id="rId4" Type="http://schemas.openxmlformats.org/officeDocument/2006/relationships/image" Target="../media/image96.png"/><Relationship Id="rId3" Type="http://schemas.openxmlformats.org/officeDocument/2006/relationships/tags" Target="../tags/tag84.xml"/><Relationship Id="rId2" Type="http://schemas.openxmlformats.org/officeDocument/2006/relationships/tags" Target="../tags/tag83.xml"/><Relationship Id="rId16" Type="http://schemas.openxmlformats.org/officeDocument/2006/relationships/slideLayout" Target="../slideLayouts/slideLayout7.xml"/><Relationship Id="rId15" Type="http://schemas.openxmlformats.org/officeDocument/2006/relationships/image" Target="../media/image93.png"/><Relationship Id="rId14" Type="http://schemas.openxmlformats.org/officeDocument/2006/relationships/tags" Target="../tags/tag92.xml"/><Relationship Id="rId13" Type="http://schemas.openxmlformats.org/officeDocument/2006/relationships/image" Target="../media/image97.png"/><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image" Target="../media/image94.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98.png"/><Relationship Id="rId3" Type="http://schemas.openxmlformats.org/officeDocument/2006/relationships/image" Target="../media/image67.png"/><Relationship Id="rId2" Type="http://schemas.openxmlformats.org/officeDocument/2006/relationships/tags" Target="../tags/tag93.xml"/><Relationship Id="rId1" Type="http://schemas.openxmlformats.org/officeDocument/2006/relationships/image" Target="../media/image94.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95.xml"/><Relationship Id="rId4" Type="http://schemas.openxmlformats.org/officeDocument/2006/relationships/image" Target="../media/image100.jpeg"/><Relationship Id="rId3"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tags" Target="../tags/tag9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1.png"/><Relationship Id="rId1" Type="http://schemas.openxmlformats.org/officeDocument/2006/relationships/image" Target="../media/image10.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40.png"/><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96.xml"/><Relationship Id="rId7" Type="http://schemas.openxmlformats.org/officeDocument/2006/relationships/image" Target="../media/image108.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47.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image" Target="../media/image102.png"/><Relationship Id="rId4" Type="http://schemas.openxmlformats.org/officeDocument/2006/relationships/tags" Target="../tags/tag97.xml"/><Relationship Id="rId3" Type="http://schemas.openxmlformats.org/officeDocument/2006/relationships/image" Target="../media/image110.png"/><Relationship Id="rId2" Type="http://schemas.openxmlformats.org/officeDocument/2006/relationships/image" Target="../media/image104.png"/><Relationship Id="rId16" Type="http://schemas.openxmlformats.org/officeDocument/2006/relationships/slideLayout" Target="../slideLayouts/slideLayout18.xml"/><Relationship Id="rId15" Type="http://schemas.openxmlformats.org/officeDocument/2006/relationships/image" Target="../media/image11.png"/><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image" Target="../media/image106.png"/><Relationship Id="rId1" Type="http://schemas.openxmlformats.org/officeDocument/2006/relationships/image" Target="../media/image109.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tags" Target="../tags/tag8.xml"/><Relationship Id="rId2" Type="http://schemas.openxmlformats.org/officeDocument/2006/relationships/image" Target="../media/image14.png"/><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tags" Target="../tags/tag12.xml"/><Relationship Id="rId5" Type="http://schemas.openxmlformats.org/officeDocument/2006/relationships/image" Target="../media/image17.png"/><Relationship Id="rId4" Type="http://schemas.openxmlformats.org/officeDocument/2006/relationships/tags" Target="../tags/tag11.xml"/><Relationship Id="rId3" Type="http://schemas.openxmlformats.org/officeDocument/2006/relationships/image" Target="../media/image16.png"/><Relationship Id="rId2" Type="http://schemas.openxmlformats.org/officeDocument/2006/relationships/tags" Target="../tags/tag10.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0"/>
            <a:ext cx="10159874" cy="5714494"/>
          </a:xfrm>
          <a:prstGeom prst="rect">
            <a:avLst/>
          </a:prstGeom>
          <a:ln>
            <a:noFill/>
          </a:ln>
        </p:spPr>
      </p:pic>
      <p:pic>
        <p:nvPicPr>
          <p:cNvPr id="3" name="New picture"/>
          <p:cNvPicPr/>
          <p:nvPr>
            <p:custDataLst>
              <p:tags r:id="rId2"/>
            </p:custDataLst>
          </p:nvPr>
        </p:nvPicPr>
        <p:blipFill>
          <a:blip r:embed="rId3"/>
          <a:srcRect/>
          <a:stretch>
            <a:fillRect/>
          </a:stretch>
        </p:blipFill>
        <p:spPr>
          <a:xfrm>
            <a:off x="3999880" y="0"/>
            <a:ext cx="6159994" cy="5731411"/>
          </a:xfrm>
          <a:prstGeom prst="rect">
            <a:avLst/>
          </a:prstGeom>
          <a:ln>
            <a:noFill/>
          </a:ln>
        </p:spPr>
      </p:pic>
      <p:pic>
        <p:nvPicPr>
          <p:cNvPr id="4" name="New picture"/>
          <p:cNvPicPr/>
          <p:nvPr/>
        </p:nvPicPr>
        <p:blipFill>
          <a:blip r:embed="rId4"/>
          <a:srcRect/>
          <a:stretch>
            <a:fillRect/>
          </a:stretch>
        </p:blipFill>
        <p:spPr>
          <a:xfrm>
            <a:off x="5892800" y="609600"/>
            <a:ext cx="3797847" cy="4287136"/>
          </a:xfrm>
          <a:prstGeom prst="rect">
            <a:avLst/>
          </a:prstGeom>
          <a:ln>
            <a:noFill/>
          </a:ln>
        </p:spPr>
      </p:pic>
      <p:sp>
        <p:nvSpPr>
          <p:cNvPr id="6" name="New shape"/>
          <p:cNvSpPr/>
          <p:nvPr/>
        </p:nvSpPr>
        <p:spPr>
          <a:xfrm>
            <a:off x="255270" y="1417320"/>
            <a:ext cx="2803150" cy="813613"/>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endParaRPr sz="5335" b="0" spc="333" dirty="0">
              <a:solidFill>
                <a:srgbClr val="FFFFFF"/>
              </a:solidFill>
              <a:latin typeface="微软雅黑" panose="020B0503020204020204" charset="-122"/>
            </a:endParaRPr>
          </a:p>
        </p:txBody>
      </p:sp>
      <p:sp>
        <p:nvSpPr>
          <p:cNvPr id="8" name="New shape"/>
          <p:cNvSpPr/>
          <p:nvPr/>
        </p:nvSpPr>
        <p:spPr>
          <a:xfrm>
            <a:off x="471170" y="4729480"/>
            <a:ext cx="3820166" cy="23730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endParaRPr lang="zh-CN" sz="1555" b="0">
              <a:solidFill>
                <a:srgbClr val="FFFFFF"/>
              </a:solidFill>
              <a:latin typeface="微软雅黑" panose="020B0503020204020204" charset="-122"/>
            </a:endParaRPr>
          </a:p>
        </p:txBody>
      </p:sp>
      <p:sp>
        <p:nvSpPr>
          <p:cNvPr id="9" name="New shape"/>
          <p:cNvSpPr/>
          <p:nvPr>
            <p:custDataLst>
              <p:tags r:id="rId5"/>
            </p:custDataLst>
          </p:nvPr>
        </p:nvSpPr>
        <p:spPr>
          <a:xfrm>
            <a:off x="183577" y="1633119"/>
            <a:ext cx="4536383" cy="68254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l" eaLnBrk="1" latinLnBrk="0" hangingPunct="0">
              <a:lnSpc>
                <a:spcPts val="3300"/>
              </a:lnSpc>
            </a:pPr>
            <a:r>
              <a:rPr lang="zh-CN" altLang="en-US" sz="2800" b="1" dirty="0">
                <a:solidFill>
                  <a:srgbClr val="FFFFFF"/>
                </a:solidFill>
                <a:latin typeface="+mj-ea"/>
                <a:ea typeface="+mj-ea"/>
              </a:rPr>
              <a:t>基于</a:t>
            </a:r>
            <a:r>
              <a:rPr lang="en-US" altLang="zh-CN" sz="2800" b="1" dirty="0">
                <a:solidFill>
                  <a:srgbClr val="FFFFFF"/>
                </a:solidFill>
                <a:latin typeface="+mj-ea"/>
                <a:ea typeface="+mj-ea"/>
              </a:rPr>
              <a:t>mediapipe</a:t>
            </a:r>
            <a:r>
              <a:rPr lang="zh-CN" altLang="en-US" sz="2800" b="1" dirty="0">
                <a:solidFill>
                  <a:srgbClr val="FFFFFF"/>
                </a:solidFill>
                <a:latin typeface="+mj-ea"/>
                <a:ea typeface="+mj-ea"/>
              </a:rPr>
              <a:t>和</a:t>
            </a:r>
            <a:r>
              <a:rPr lang="en-US" altLang="zh-CN" sz="2800" b="1" dirty="0" err="1">
                <a:solidFill>
                  <a:srgbClr val="FFFFFF"/>
                </a:solidFill>
                <a:latin typeface="+mj-ea"/>
                <a:ea typeface="+mj-ea"/>
              </a:rPr>
              <a:t>opencv</a:t>
            </a:r>
            <a:r>
              <a:rPr lang="zh-CN" altLang="en-US" sz="2800" b="1" dirty="0">
                <a:solidFill>
                  <a:srgbClr val="FFFFFF"/>
                </a:solidFill>
                <a:latin typeface="+mj-ea"/>
                <a:ea typeface="+mj-ea"/>
              </a:rPr>
              <a:t>的</a:t>
            </a:r>
            <a:endParaRPr lang="en-US" altLang="zh-CN" sz="2800" b="1" dirty="0">
              <a:solidFill>
                <a:srgbClr val="FFFFFF"/>
              </a:solidFill>
              <a:latin typeface="+mj-ea"/>
              <a:ea typeface="+mj-ea"/>
            </a:endParaRPr>
          </a:p>
          <a:p>
            <a:pPr algn="l" eaLnBrk="1" latinLnBrk="0" hangingPunct="0">
              <a:lnSpc>
                <a:spcPts val="3300"/>
              </a:lnSpc>
            </a:pPr>
            <a:r>
              <a:rPr lang="zh-CN" altLang="en-US" sz="2800" b="1" dirty="0">
                <a:solidFill>
                  <a:srgbClr val="FFFFFF"/>
                </a:solidFill>
                <a:latin typeface="+mj-ea"/>
                <a:ea typeface="+mj-ea"/>
              </a:rPr>
              <a:t>坐姿识别系统</a:t>
            </a:r>
            <a:endParaRPr lang="zh-CN" altLang="en-US" sz="2800" b="1" dirty="0">
              <a:solidFill>
                <a:srgbClr val="FFFFFF"/>
              </a:solidFill>
              <a:latin typeface="+mj-ea"/>
              <a:ea typeface="+mj-ea"/>
            </a:endParaRPr>
          </a:p>
        </p:txBody>
      </p:sp>
      <p:sp>
        <p:nvSpPr>
          <p:cNvPr id="11" name="New shape"/>
          <p:cNvSpPr/>
          <p:nvPr/>
        </p:nvSpPr>
        <p:spPr>
          <a:xfrm>
            <a:off x="183515" y="697230"/>
            <a:ext cx="5400040" cy="57848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l" eaLnBrk="1" latinLnBrk="0" hangingPunct="0">
              <a:lnSpc>
                <a:spcPct val="100000"/>
              </a:lnSpc>
            </a:pPr>
            <a:r>
              <a:rPr lang="zh-CN" altLang="en-US" sz="2800" dirty="0"/>
              <a:t>第三组汇报：</a:t>
            </a:r>
            <a:endParaRPr lang="zh-CN" sz="2800" dirty="0"/>
          </a:p>
        </p:txBody>
      </p:sp>
      <p:sp>
        <p:nvSpPr>
          <p:cNvPr id="12" name="New shape"/>
          <p:cNvSpPr/>
          <p:nvPr/>
        </p:nvSpPr>
        <p:spPr>
          <a:xfrm>
            <a:off x="327660" y="4513580"/>
            <a:ext cx="5104765" cy="112903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l" eaLnBrk="1" latinLnBrk="0" hangingPunct="0">
              <a:lnSpc>
                <a:spcPct val="100000"/>
              </a:lnSpc>
            </a:pPr>
            <a:r>
              <a:rPr lang="zh-CN" altLang="en-US" sz="2000">
                <a:solidFill>
                  <a:schemeClr val="bg1"/>
                </a:solidFill>
                <a:sym typeface="+mn-ea"/>
              </a:rPr>
              <a:t>组长：何璇</a:t>
            </a:r>
            <a:endParaRPr lang="zh-CN" altLang="en-US" sz="2000" dirty="0"/>
          </a:p>
          <a:p>
            <a:pPr algn="l" eaLnBrk="1" latinLnBrk="0" hangingPunct="0">
              <a:lnSpc>
                <a:spcPct val="100000"/>
              </a:lnSpc>
            </a:pPr>
            <a:r>
              <a:rPr lang="zh-CN" altLang="en-US" sz="2000" dirty="0"/>
              <a:t>成员：刘芮、王家豪、刘毅坤、黄黎</a:t>
            </a:r>
            <a:endParaRPr lang="zh-C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575945" y="2957830"/>
            <a:ext cx="3073400" cy="2463800"/>
          </a:xfrm>
          <a:prstGeom prst="rect">
            <a:avLst/>
          </a:prstGeom>
          <a:blipFill dpi="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New shape"/>
          <p:cNvSpPr/>
          <p:nvPr/>
        </p:nvSpPr>
        <p:spPr>
          <a:xfrm>
            <a:off x="624693" y="1052626"/>
            <a:ext cx="4614364" cy="1905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just" eaLnBrk="1" latinLnBrk="0" hangingPunct="0">
              <a:lnSpc>
                <a:spcPct val="108000"/>
              </a:lnSpc>
            </a:pPr>
            <a:r>
              <a:rPr lang="en-US" altLang="zh-CN" sz="1665" dirty="0">
                <a:solidFill>
                  <a:schemeClr val="tx1"/>
                </a:solidFill>
                <a:latin typeface="宋体" panose="02010600030101010101" pitchFamily="2" charset="-122"/>
              </a:rPr>
              <a:t>    </a:t>
            </a:r>
            <a:r>
              <a:rPr lang="zh-CN" sz="1665" dirty="0">
                <a:solidFill>
                  <a:schemeClr val="tx1"/>
                </a:solidFill>
                <a:latin typeface="宋体" panose="02010600030101010101" pitchFamily="2" charset="-122"/>
              </a:rPr>
              <a:t>计算机视觉的人脸识别中的三维坐标重建：头部空间角度，由头部的pitch、yaw、roll三个角度组成</a:t>
            </a:r>
            <a:r>
              <a:rPr lang="zh-CN" altLang="en-US" sz="1665" dirty="0">
                <a:solidFill>
                  <a:schemeClr val="tx1"/>
                </a:solidFill>
                <a:latin typeface="宋体" panose="02010600030101010101" pitchFamily="2" charset="-122"/>
              </a:rPr>
              <a:t>：</a:t>
            </a:r>
            <a:endParaRPr lang="zh-CN" sz="1665" dirty="0">
              <a:solidFill>
                <a:schemeClr val="tx1"/>
              </a:solidFill>
              <a:latin typeface="宋体" panose="02010600030101010101" pitchFamily="2" charset="-122"/>
            </a:endParaRPr>
          </a:p>
          <a:p>
            <a:pPr lvl="1" algn="just" hangingPunct="0">
              <a:lnSpc>
                <a:spcPct val="108000"/>
              </a:lnSpc>
            </a:pPr>
            <a:r>
              <a:rPr lang="zh-CN" sz="1665" dirty="0">
                <a:solidFill>
                  <a:schemeClr val="tx1"/>
                </a:solidFill>
                <a:latin typeface="宋体" panose="02010600030101010101" pitchFamily="2" charset="-122"/>
              </a:rPr>
              <a:t>pitch是围绕y轴旋转，表示头部上下的运动</a:t>
            </a:r>
            <a:endParaRPr lang="zh-CN" sz="1665" dirty="0">
              <a:solidFill>
                <a:schemeClr val="tx1"/>
              </a:solidFill>
              <a:latin typeface="宋体" panose="02010600030101010101" pitchFamily="2" charset="-122"/>
            </a:endParaRPr>
          </a:p>
          <a:p>
            <a:pPr lvl="1" algn="just" hangingPunct="0">
              <a:lnSpc>
                <a:spcPct val="108000"/>
              </a:lnSpc>
            </a:pPr>
            <a:r>
              <a:rPr lang="zh-CN" sz="1665" dirty="0">
                <a:solidFill>
                  <a:schemeClr val="tx1"/>
                </a:solidFill>
                <a:latin typeface="宋体" panose="02010600030101010101" pitchFamily="2" charset="-122"/>
              </a:rPr>
              <a:t>yaw是围绕z轴旋转，表示头部左右的运动</a:t>
            </a:r>
            <a:endParaRPr lang="zh-CN" sz="1665" dirty="0">
              <a:solidFill>
                <a:schemeClr val="tx1"/>
              </a:solidFill>
              <a:latin typeface="宋体" panose="02010600030101010101" pitchFamily="2" charset="-122"/>
            </a:endParaRPr>
          </a:p>
          <a:p>
            <a:pPr lvl="1" algn="just" hangingPunct="0">
              <a:lnSpc>
                <a:spcPct val="108000"/>
              </a:lnSpc>
            </a:pPr>
            <a:r>
              <a:rPr lang="zh-CN" sz="1665" dirty="0">
                <a:solidFill>
                  <a:schemeClr val="tx1"/>
                </a:solidFill>
                <a:latin typeface="宋体" panose="02010600030101010101" pitchFamily="2" charset="-122"/>
              </a:rPr>
              <a:t>roll是围绕x轴旋转，表示头部的摇晃或歪斜</a:t>
            </a:r>
            <a:endParaRPr lang="zh-CN" sz="1665" dirty="0">
              <a:solidFill>
                <a:schemeClr val="tx1"/>
              </a:solidFill>
              <a:latin typeface="宋体" panose="02010600030101010101" pitchFamily="2" charset="-122"/>
            </a:endParaRPr>
          </a:p>
        </p:txBody>
      </p:sp>
      <p:sp>
        <p:nvSpPr>
          <p:cNvPr id="5" name="New shape"/>
          <p:cNvSpPr/>
          <p:nvPr/>
        </p:nvSpPr>
        <p:spPr>
          <a:xfrm>
            <a:off x="6520180" y="139700"/>
            <a:ext cx="3467100" cy="5384800"/>
          </a:xfrm>
          <a:prstGeom prst="rect">
            <a:avLst/>
          </a:prstGeom>
          <a:blipFill dpi="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New shape"/>
          <p:cNvSpPr/>
          <p:nvPr/>
        </p:nvSpPr>
        <p:spPr>
          <a:xfrm>
            <a:off x="145819" y="259622"/>
            <a:ext cx="3041650" cy="508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sz="3000" b="1" dirty="0">
                <a:solidFill>
                  <a:srgbClr val="5877B6"/>
                </a:solidFill>
                <a:latin typeface="微软雅黑" panose="020B0503020204020204" charset="-122"/>
              </a:rPr>
              <a:t>头部计算模块</a:t>
            </a:r>
            <a:endParaRPr lang="zh-CN" sz="3000" b="1" dirty="0">
              <a:solidFill>
                <a:srgbClr val="5877B6"/>
              </a:solidFill>
              <a:latin typeface="微软雅黑" panose="020B0503020204020204" charset="-122"/>
            </a:endParaRPr>
          </a:p>
        </p:txBody>
      </p:sp>
      <p:pic>
        <p:nvPicPr>
          <p:cNvPr id="8" name="New picture"/>
          <p:cNvPicPr/>
          <p:nvPr/>
        </p:nvPicPr>
        <p:blipFill>
          <a:blip r:embed="rId3"/>
          <a:srcRect/>
          <a:stretch>
            <a:fillRect/>
          </a:stretch>
        </p:blipFill>
        <p:spPr>
          <a:xfrm>
            <a:off x="454828" y="922982"/>
            <a:ext cx="395609" cy="396875"/>
          </a:xfrm>
          <a:prstGeom prst="rect">
            <a:avLst/>
          </a:prstGeom>
          <a:ln>
            <a:noFill/>
          </a:ln>
        </p:spPr>
      </p:pic>
      <p:pic>
        <p:nvPicPr>
          <p:cNvPr id="9" name="New picture"/>
          <p:cNvPicPr/>
          <p:nvPr/>
        </p:nvPicPr>
        <p:blipFill>
          <a:blip r:embed="rId4"/>
          <a:srcRect/>
          <a:stretch>
            <a:fillRect/>
          </a:stretch>
        </p:blipFill>
        <p:spPr>
          <a:xfrm>
            <a:off x="575770" y="1057298"/>
            <a:ext cx="4896544" cy="1797688"/>
          </a:xfrm>
          <a:prstGeom prst="rect">
            <a:avLst/>
          </a:prstGeom>
          <a:ln>
            <a:noFill/>
          </a:ln>
        </p:spPr>
      </p:pic>
      <p:pic>
        <p:nvPicPr>
          <p:cNvPr id="10" name="New picture"/>
          <p:cNvPicPr/>
          <p:nvPr/>
        </p:nvPicPr>
        <p:blipFill>
          <a:blip r:embed="rId5"/>
          <a:srcRect/>
          <a:stretch>
            <a:fillRect/>
          </a:stretch>
        </p:blipFill>
        <p:spPr>
          <a:xfrm>
            <a:off x="5076998" y="2402968"/>
            <a:ext cx="395609" cy="396875"/>
          </a:xfrm>
          <a:prstGeom prst="rect">
            <a:avLst/>
          </a:prstGeom>
          <a:ln>
            <a:noFill/>
          </a:ln>
        </p:spPr>
      </p:pic>
      <p:sp>
        <p:nvSpPr>
          <p:cNvPr id="2" name="文本框 1"/>
          <p:cNvSpPr txBox="1"/>
          <p:nvPr/>
        </p:nvSpPr>
        <p:spPr>
          <a:xfrm>
            <a:off x="3711575" y="3721735"/>
            <a:ext cx="2504440" cy="553085"/>
          </a:xfrm>
          <a:prstGeom prst="rect">
            <a:avLst/>
          </a:prstGeom>
          <a:noFill/>
        </p:spPr>
        <p:txBody>
          <a:bodyPr wrap="square" rtlCol="0">
            <a:spAutoFit/>
          </a:bodyPr>
          <a:p>
            <a:r>
              <a:rPr lang="zh-CN" altLang="en-US">
                <a:sym typeface="+mn-ea"/>
              </a:rPr>
              <a:t>主要识别：</a:t>
            </a:r>
            <a:endParaRPr lang="zh-CN" altLang="en-US">
              <a:sym typeface="+mn-ea"/>
            </a:endParaRPr>
          </a:p>
          <a:p>
            <a:r>
              <a:rPr lang="en-US" altLang="zh-CN">
                <a:sym typeface="+mn-ea"/>
              </a:rPr>
              <a:t>“</a:t>
            </a:r>
            <a:r>
              <a:rPr lang="zh-CN" altLang="en-US">
                <a:sym typeface="+mn-ea"/>
              </a:rPr>
              <a:t>歪头</a:t>
            </a:r>
            <a:r>
              <a:rPr lang="en-US" altLang="zh-CN">
                <a:sym typeface="+mn-ea"/>
              </a:rPr>
              <a:t>”</a:t>
            </a:r>
            <a:r>
              <a:rPr lang="zh-CN" altLang="en-US">
                <a:sym typeface="+mn-ea"/>
              </a:rPr>
              <a:t>、</a:t>
            </a:r>
            <a:r>
              <a:rPr lang="en-US" altLang="zh-CN">
                <a:sym typeface="+mn-ea"/>
              </a:rPr>
              <a:t>“</a:t>
            </a:r>
            <a:r>
              <a:rPr lang="zh-CN" altLang="en-US">
                <a:sym typeface="+mn-ea"/>
              </a:rPr>
              <a:t>低头</a:t>
            </a:r>
            <a:r>
              <a:rPr lang="en-US" altLang="zh-CN">
                <a:sym typeface="+mn-ea"/>
              </a:rPr>
              <a:t>”</a:t>
            </a:r>
            <a:r>
              <a:rPr lang="zh-CN" altLang="en-US">
                <a:sym typeface="+mn-ea"/>
              </a:rPr>
              <a:t>、</a:t>
            </a:r>
            <a:r>
              <a:rPr lang="en-US" altLang="zh-CN">
                <a:sym typeface="+mn-ea"/>
              </a:rPr>
              <a:t>“</a:t>
            </a:r>
            <a:r>
              <a:rPr lang="zh-CN" altLang="en-US">
                <a:sym typeface="+mn-ea"/>
              </a:rPr>
              <a:t>伸脖子</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493922" y="1057300"/>
            <a:ext cx="5681922" cy="2213624"/>
          </a:xfrm>
          <a:prstGeom prst="rect">
            <a:avLst/>
          </a:prstGeom>
          <a:ln>
            <a:noFill/>
          </a:ln>
        </p:spPr>
      </p:pic>
      <p:pic>
        <p:nvPicPr>
          <p:cNvPr id="3" name="New picture"/>
          <p:cNvPicPr/>
          <p:nvPr/>
        </p:nvPicPr>
        <p:blipFill>
          <a:blip r:embed="rId2"/>
          <a:srcRect/>
          <a:stretch>
            <a:fillRect/>
          </a:stretch>
        </p:blipFill>
        <p:spPr>
          <a:xfrm>
            <a:off x="394568" y="984016"/>
            <a:ext cx="395609" cy="396875"/>
          </a:xfrm>
          <a:prstGeom prst="rect">
            <a:avLst/>
          </a:prstGeom>
          <a:ln>
            <a:noFill/>
          </a:ln>
        </p:spPr>
      </p:pic>
      <p:pic>
        <p:nvPicPr>
          <p:cNvPr id="4" name="New picture"/>
          <p:cNvPicPr/>
          <p:nvPr/>
        </p:nvPicPr>
        <p:blipFill>
          <a:blip r:embed="rId3"/>
          <a:srcRect/>
          <a:stretch>
            <a:fillRect/>
          </a:stretch>
        </p:blipFill>
        <p:spPr>
          <a:xfrm>
            <a:off x="6444592" y="2947333"/>
            <a:ext cx="395609" cy="396875"/>
          </a:xfrm>
          <a:prstGeom prst="rect">
            <a:avLst/>
          </a:prstGeom>
          <a:ln>
            <a:noFill/>
          </a:ln>
        </p:spPr>
      </p:pic>
      <p:sp>
        <p:nvSpPr>
          <p:cNvPr id="6" name="New shape"/>
          <p:cNvSpPr/>
          <p:nvPr/>
        </p:nvSpPr>
        <p:spPr>
          <a:xfrm>
            <a:off x="-147141" y="276620"/>
            <a:ext cx="2965450" cy="508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塌腰模块</a:t>
            </a:r>
            <a:endParaRPr lang="zh-CN" sz="3000" b="1" dirty="0">
              <a:solidFill>
                <a:srgbClr val="5877B6"/>
              </a:solidFill>
              <a:latin typeface="微软雅黑" panose="020B0503020204020204" charset="-122"/>
            </a:endParaRPr>
          </a:p>
        </p:txBody>
      </p:sp>
      <p:sp>
        <p:nvSpPr>
          <p:cNvPr id="9" name="文本框 8"/>
          <p:cNvSpPr txBox="1"/>
          <p:nvPr/>
        </p:nvSpPr>
        <p:spPr>
          <a:xfrm>
            <a:off x="3310557" y="4879995"/>
            <a:ext cx="530763" cy="1368152"/>
          </a:xfrm>
          <a:prstGeom prst="rect">
            <a:avLst/>
          </a:prstGeom>
          <a:noFill/>
        </p:spPr>
        <p:txBody>
          <a:bodyPr wrap="square" rtlCol="0">
            <a:spAutoFit/>
          </a:bodyPr>
          <a:lstStyle/>
          <a:p>
            <a:endParaRPr lang="zh-CN" altLang="en-US" dirty="0"/>
          </a:p>
        </p:txBody>
      </p:sp>
      <p:sp>
        <p:nvSpPr>
          <p:cNvPr id="11" name="Rectangle 4"/>
          <p:cNvSpPr>
            <a:spLocks noChangeArrowheads="1"/>
          </p:cNvSpPr>
          <p:nvPr/>
        </p:nvSpPr>
        <p:spPr bwMode="auto">
          <a:xfrm>
            <a:off x="604324" y="1169905"/>
            <a:ext cx="5967129" cy="1985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spAutoFit/>
          </a:bodyPr>
          <a:lstStyle/>
          <a:p>
            <a:pPr marL="0" marR="0" lvl="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rPr>
              <a:t>       </a:t>
            </a:r>
            <a:r>
              <a:rPr kumimoji="0" lang="zh-CN" altLang="zh-CN"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rPr>
              <a:t>获取到</a:t>
            </a:r>
            <a:r>
              <a:rPr kumimoji="0" lang="en-US" altLang="zh-CN" sz="1800" b="0" i="0" u="none" strike="noStrike" cap="none" normalizeH="0" baseline="0" dirty="0" err="1">
                <a:ln>
                  <a:noFill/>
                </a:ln>
                <a:solidFill>
                  <a:schemeClr val="tx1"/>
                </a:solidFill>
                <a:effectLst/>
                <a:latin typeface="Arial Unicode MS"/>
                <a:ea typeface="宋体" panose="02010600030101010101" pitchFamily="2" charset="-122"/>
                <a:cs typeface="Times New Roman" panose="02020603050405020304" pitchFamily="18" charset="0"/>
              </a:rPr>
              <a:t>mediapipe</a:t>
            </a:r>
            <a:r>
              <a:rPr kumimoji="0" lang="zh-CN" altLang="en-US"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rPr>
              <a:t>的关键点在二维空间的位置后，利用欧几里得距离公式以及二维空间中向量计算的公式，计算出塌腰的特征值：</a:t>
            </a:r>
            <a:endParaRPr lang="en-US" altLang="zh-CN" sz="1800" dirty="0">
              <a:latin typeface="Arial Unicode MS"/>
              <a:ea typeface="宋体" panose="02010600030101010101" pitchFamily="2" charset="-122"/>
              <a:cs typeface="Times New Roman" panose="02020603050405020304" pitchFamily="18" charset="0"/>
            </a:endParaRPr>
          </a:p>
          <a:p>
            <a:pPr lvl="1" algn="just" eaLnBrk="0" fontAlgn="base" hangingPunct="0">
              <a:spcBef>
                <a:spcPct val="0"/>
              </a:spcBef>
              <a:spcAft>
                <a:spcPct val="0"/>
              </a:spcAft>
            </a:pPr>
            <a:r>
              <a:rPr kumimoji="0" lang="zh-CN" altLang="en-US"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rPr>
              <a:t>眼睛的距离平均值：</a:t>
            </a:r>
            <a:r>
              <a:rPr kumimoji="0" lang="en-US" altLang="zh-CN" sz="1800" b="0" i="0" u="none" strike="noStrike" cap="none" normalizeH="0" baseline="0" dirty="0" err="1">
                <a:ln>
                  <a:noFill/>
                </a:ln>
                <a:solidFill>
                  <a:schemeClr val="tx1"/>
                </a:solidFill>
                <a:effectLst/>
                <a:latin typeface="Arial Unicode MS"/>
                <a:ea typeface="宋体" panose="02010600030101010101" pitchFamily="2" charset="-122"/>
                <a:cs typeface="Times New Roman" panose="02020603050405020304" pitchFamily="18" charset="0"/>
              </a:rPr>
              <a:t>distAverage</a:t>
            </a:r>
            <a:r>
              <a:rPr kumimoji="0" lang="zh-CN" altLang="en-US"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endParaRPr>
          </a:p>
          <a:p>
            <a:pPr lvl="1" algn="just" eaLnBrk="0" fontAlgn="base" hangingPunct="0">
              <a:spcBef>
                <a:spcPct val="0"/>
              </a:spcBef>
              <a:spcAft>
                <a:spcPct val="0"/>
              </a:spcAft>
            </a:pPr>
            <a:r>
              <a:rPr kumimoji="0" lang="zh-CN" altLang="en-US"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rPr>
              <a:t>肩膀的距离值：</a:t>
            </a:r>
            <a:r>
              <a:rPr kumimoji="0" lang="en-US" altLang="zh-CN" sz="1800" b="0" i="0" u="none" strike="noStrike" cap="none" normalizeH="0" baseline="0" dirty="0" err="1">
                <a:ln>
                  <a:noFill/>
                </a:ln>
                <a:solidFill>
                  <a:schemeClr val="tx1"/>
                </a:solidFill>
                <a:effectLst/>
                <a:latin typeface="Arial Unicode MS"/>
                <a:ea typeface="宋体" panose="02010600030101010101" pitchFamily="2" charset="-122"/>
                <a:cs typeface="Times New Roman" panose="02020603050405020304" pitchFamily="18" charset="0"/>
              </a:rPr>
              <a:t>distShoulder</a:t>
            </a:r>
            <a:r>
              <a:rPr kumimoji="0" lang="zh-CN" altLang="en-US"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endParaRPr>
          </a:p>
          <a:p>
            <a:pPr lvl="1" algn="just" eaLnBrk="0" fontAlgn="base" hangingPunct="0">
              <a:spcBef>
                <a:spcPct val="0"/>
              </a:spcBef>
              <a:spcAft>
                <a:spcPct val="0"/>
              </a:spcAft>
            </a:pPr>
            <a:r>
              <a:rPr kumimoji="0" lang="zh-CN" altLang="en-US"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rPr>
              <a:t>嘴巴到肩膀的垂直距离：</a:t>
            </a:r>
            <a:r>
              <a:rPr kumimoji="0" lang="en-US" altLang="zh-CN" sz="1800" b="0" i="0" u="none" strike="noStrike" cap="none" normalizeH="0" baseline="0" dirty="0" err="1">
                <a:ln>
                  <a:noFill/>
                </a:ln>
                <a:solidFill>
                  <a:schemeClr val="tx1"/>
                </a:solidFill>
                <a:effectLst/>
                <a:latin typeface="Arial Unicode MS"/>
                <a:ea typeface="宋体" panose="02010600030101010101" pitchFamily="2" charset="-122"/>
                <a:cs typeface="Times New Roman" panose="02020603050405020304" pitchFamily="18" charset="0"/>
              </a:rPr>
              <a:t>distMounthToShoulder</a:t>
            </a:r>
            <a:r>
              <a:rPr kumimoji="0" lang="en-US" altLang="zh-CN"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chemeClr val="tx1"/>
              </a:solidFill>
              <a:effectLst/>
              <a:latin typeface="Arial Unicode MS"/>
              <a:ea typeface="宋体" panose="02010600030101010101" pitchFamily="2" charset="-122"/>
              <a:cs typeface="Times New Roman" panose="02020603050405020304" pitchFamily="18" charset="0"/>
            </a:endParaRPr>
          </a:p>
          <a:p>
            <a:pPr lvl="1" algn="just" eaLnBrk="0" fontAlgn="base" hangingPunct="0">
              <a:spcBef>
                <a:spcPct val="0"/>
              </a:spcBef>
              <a:spcAft>
                <a:spcPct val="0"/>
              </a:spcAf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鼻子到嘴巴的距离：</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distNoseToMounth</a:t>
            </a:r>
            <a:r>
              <a:rPr kumimoji="0" lang="en-US" altLang="zh-CN" sz="900" b="0" i="0" u="none" strike="noStrike" cap="none" normalizeH="0" baseline="0" dirty="0">
                <a:ln>
                  <a:noFill/>
                </a:ln>
                <a:solidFill>
                  <a:schemeClr val="tx1"/>
                </a:solidFill>
                <a:effectLst/>
              </a:rPr>
              <a:t> </a:t>
            </a:r>
            <a:endParaRPr kumimoji="0" lang="en-US" altLang="zh-CN" sz="2800" b="0" i="0" u="none" strike="noStrike" cap="none" normalizeH="0" baseline="0" dirty="0">
              <a:ln>
                <a:noFill/>
              </a:ln>
              <a:solidFill>
                <a:schemeClr val="tx1"/>
              </a:solidFill>
              <a:effectLst/>
              <a:latin typeface="Arial" panose="020B0604020202020204" pitchFamily="34" charset="0"/>
            </a:endParaRPr>
          </a:p>
        </p:txBody>
      </p:sp>
      <p:pic>
        <p:nvPicPr>
          <p:cNvPr id="1030" name="图片 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104" y="861879"/>
            <a:ext cx="4027477" cy="417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147482539"/>
          <p:cNvPicPr>
            <a:picLocks noChangeAspect="1"/>
          </p:cNvPicPr>
          <p:nvPr>
            <p:custDataLst>
              <p:tags r:id="rId5"/>
            </p:custDataLst>
          </p:nvPr>
        </p:nvPicPr>
        <p:blipFill>
          <a:blip r:embed="rId6"/>
          <a:stretch>
            <a:fillRect/>
          </a:stretch>
        </p:blipFill>
        <p:spPr>
          <a:xfrm>
            <a:off x="542925" y="3562985"/>
            <a:ext cx="2575560" cy="1791970"/>
          </a:xfrm>
          <a:prstGeom prst="rect">
            <a:avLst/>
          </a:prstGeom>
          <a:noFill/>
          <a:ln w="9525">
            <a:noFill/>
          </a:ln>
        </p:spPr>
      </p:pic>
      <p:pic>
        <p:nvPicPr>
          <p:cNvPr id="8" name="图片 -2147482558" descr="4_0415"/>
          <p:cNvPicPr>
            <a:picLocks noChangeAspect="1"/>
          </p:cNvPicPr>
          <p:nvPr>
            <p:custDataLst>
              <p:tags r:id="rId7"/>
            </p:custDataLst>
          </p:nvPr>
        </p:nvPicPr>
        <p:blipFill>
          <a:blip r:embed="rId8"/>
          <a:stretch>
            <a:fillRect/>
          </a:stretch>
        </p:blipFill>
        <p:spPr>
          <a:xfrm>
            <a:off x="3423285" y="3572510"/>
            <a:ext cx="2537460" cy="168719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ew shape"/>
          <p:cNvSpPr/>
          <p:nvPr/>
        </p:nvSpPr>
        <p:spPr>
          <a:xfrm>
            <a:off x="575561" y="1129308"/>
            <a:ext cx="4416183" cy="1905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just" eaLnBrk="1" latinLnBrk="0" hangingPunct="0">
              <a:lnSpc>
                <a:spcPct val="108000"/>
              </a:lnSpc>
            </a:pPr>
            <a:endParaRPr lang="zh-CN" sz="1665" b="1" dirty="0">
              <a:solidFill>
                <a:srgbClr val="FFFFFF"/>
              </a:solidFill>
              <a:latin typeface="宋体" panose="02010600030101010101" pitchFamily="2" charset="-122"/>
            </a:endParaRPr>
          </a:p>
        </p:txBody>
      </p:sp>
      <p:sp>
        <p:nvSpPr>
          <p:cNvPr id="6" name="New shape"/>
          <p:cNvSpPr/>
          <p:nvPr/>
        </p:nvSpPr>
        <p:spPr>
          <a:xfrm>
            <a:off x="327472" y="261186"/>
            <a:ext cx="3041650" cy="508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翘二郎腿</a:t>
            </a:r>
            <a:r>
              <a:rPr lang="zh-CN" sz="3000" b="1" dirty="0">
                <a:solidFill>
                  <a:srgbClr val="5877B6"/>
                </a:solidFill>
                <a:latin typeface="微软雅黑" panose="020B0503020204020204" charset="-122"/>
              </a:rPr>
              <a:t>计算模块</a:t>
            </a:r>
            <a:endParaRPr lang="zh-CN" sz="3000" b="1" dirty="0">
              <a:solidFill>
                <a:srgbClr val="5877B6"/>
              </a:solidFill>
              <a:latin typeface="微软雅黑" panose="020B0503020204020204" charset="-122"/>
            </a:endParaRPr>
          </a:p>
        </p:txBody>
      </p:sp>
      <p:sp>
        <p:nvSpPr>
          <p:cNvPr id="8" name="文本框 7"/>
          <p:cNvSpPr txBox="1"/>
          <p:nvPr/>
        </p:nvSpPr>
        <p:spPr>
          <a:xfrm>
            <a:off x="336724" y="1016041"/>
            <a:ext cx="4220947" cy="4549964"/>
          </a:xfrm>
          <a:prstGeom prst="rect">
            <a:avLst/>
          </a:prstGeom>
          <a:noFill/>
        </p:spPr>
        <p:txBody>
          <a:bodyPr wrap="square" rtlCol="0">
            <a:spAutoFit/>
          </a:bodyPr>
          <a:lstStyle/>
          <a:p>
            <a:pPr algn="just"/>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获取到</a:t>
            </a:r>
            <a:r>
              <a:rPr lang="en-US" altLang="zh-CN" sz="1800" kern="100" dirty="0" err="1">
                <a:effectLst/>
                <a:latin typeface="Times New Roman" panose="02020603050405020304" pitchFamily="18" charset="0"/>
                <a:ea typeface="宋体" panose="02010600030101010101" pitchFamily="2" charset="-122"/>
              </a:rPr>
              <a:t>mediapipe</a:t>
            </a:r>
            <a:r>
              <a:rPr lang="zh-CN" altLang="zh-CN" sz="1800" kern="100" dirty="0">
                <a:effectLst/>
                <a:latin typeface="Times New Roman" panose="02020603050405020304" pitchFamily="18" charset="0"/>
                <a:ea typeface="宋体" panose="02010600030101010101" pitchFamily="2" charset="-122"/>
              </a:rPr>
              <a:t>的关键点在二维空间的位置后，利用欧几里得距离公式、直线求交点以及点到直线的距离的数学公式，计算出翘二郎腿的特征值：</a:t>
            </a:r>
            <a:endParaRPr lang="zh-CN" altLang="zh-CN" sz="1800" kern="100" dirty="0">
              <a:effectLst/>
              <a:latin typeface="Times New Roman" panose="02020603050405020304" pitchFamily="18" charset="0"/>
              <a:ea typeface="宋体" panose="02010600030101010101" pitchFamily="2" charset="-122"/>
            </a:endParaRPr>
          </a:p>
          <a:p>
            <a:pPr marL="0" lvl="1" indent="457200" algn="just"/>
            <a:r>
              <a:rPr lang="zh-CN" altLang="zh-CN" sz="1800" kern="100" dirty="0">
                <a:effectLst/>
                <a:latin typeface="Times New Roman" panose="02020603050405020304" pitchFamily="18" charset="0"/>
                <a:ea typeface="宋体" panose="02010600030101010101" pitchFamily="2" charset="-122"/>
              </a:rPr>
              <a:t>左大腿和右小腿的交点到左大腿的距离</a:t>
            </a:r>
            <a:r>
              <a:rPr lang="en-US" altLang="zh-CN" sz="1800" kern="100" dirty="0">
                <a:effectLst/>
                <a:latin typeface="Times New Roman" panose="02020603050405020304" pitchFamily="18" charset="0"/>
                <a:ea typeface="宋体" panose="02010600030101010101" pitchFamily="2" charset="-122"/>
              </a:rPr>
              <a:t>:distance1</a:t>
            </a:r>
            <a:endParaRPr lang="zh-CN" altLang="zh-CN" sz="1800" kern="100" dirty="0">
              <a:effectLst/>
              <a:latin typeface="Times New Roman" panose="02020603050405020304" pitchFamily="18" charset="0"/>
              <a:ea typeface="宋体" panose="02010600030101010101" pitchFamily="2" charset="-122"/>
            </a:endParaRPr>
          </a:p>
          <a:p>
            <a:pPr marL="0" lvl="1" indent="457200" algn="just">
              <a:lnSpc>
                <a:spcPts val="2000"/>
              </a:lnSpc>
            </a:pPr>
            <a:r>
              <a:rPr lang="zh-CN" altLang="zh-CN" sz="1800" kern="100" dirty="0">
                <a:effectLst/>
                <a:latin typeface="Times New Roman" panose="02020603050405020304" pitchFamily="18" charset="0"/>
                <a:ea typeface="宋体" panose="02010600030101010101" pitchFamily="2" charset="-122"/>
              </a:rPr>
              <a:t>右大腿和左小腿的交点到右大腿的距离</a:t>
            </a:r>
            <a:r>
              <a:rPr lang="en-US" altLang="zh-CN" sz="1800" kern="100" dirty="0">
                <a:effectLst/>
                <a:latin typeface="Times New Roman" panose="02020603050405020304" pitchFamily="18" charset="0"/>
                <a:ea typeface="宋体" panose="02010600030101010101" pitchFamily="2" charset="-122"/>
              </a:rPr>
              <a:t>:distance2</a:t>
            </a:r>
            <a:endParaRPr lang="zh-CN" altLang="zh-CN" sz="1800" kern="100" dirty="0">
              <a:effectLst/>
              <a:latin typeface="Times New Roman" panose="02020603050405020304" pitchFamily="18" charset="0"/>
              <a:ea typeface="宋体" panose="02010600030101010101" pitchFamily="2" charset="-122"/>
            </a:endParaRPr>
          </a:p>
          <a:p>
            <a:pPr marL="0" lvl="1" indent="457200" algn="just">
              <a:lnSpc>
                <a:spcPts val="2000"/>
              </a:lnSpc>
            </a:pPr>
            <a:r>
              <a:rPr lang="zh-CN" altLang="zh-CN" sz="1800" kern="100" dirty="0">
                <a:effectLst/>
                <a:latin typeface="Times New Roman" panose="02020603050405020304" pitchFamily="18" charset="0"/>
                <a:ea typeface="宋体" panose="02010600030101010101" pitchFamily="2" charset="-122"/>
              </a:rPr>
              <a:t>右小腿和左小腿的交点到左右小腿距离的最小值</a:t>
            </a:r>
            <a:r>
              <a:rPr lang="en-US" altLang="zh-CN" sz="1800" kern="100" dirty="0">
                <a:effectLst/>
                <a:latin typeface="Times New Roman" panose="02020603050405020304" pitchFamily="18" charset="0"/>
                <a:ea typeface="宋体" panose="02010600030101010101" pitchFamily="2" charset="-122"/>
              </a:rPr>
              <a:t>:distance3</a:t>
            </a:r>
            <a:endParaRPr lang="zh-CN" altLang="zh-CN" sz="1800" kern="100" dirty="0">
              <a:effectLst/>
              <a:latin typeface="Times New Roman" panose="02020603050405020304" pitchFamily="18" charset="0"/>
              <a:ea typeface="宋体" panose="02010600030101010101" pitchFamily="2" charset="-122"/>
            </a:endParaRPr>
          </a:p>
          <a:p>
            <a:pPr marL="0" lvl="1" indent="457200" algn="just">
              <a:lnSpc>
                <a:spcPts val="2000"/>
              </a:lnSpc>
            </a:pPr>
            <a:r>
              <a:rPr lang="zh-CN" altLang="zh-CN" sz="1800" kern="100" dirty="0">
                <a:effectLst/>
                <a:latin typeface="Times New Roman" panose="02020603050405020304" pitchFamily="18" charset="0"/>
                <a:ea typeface="宋体" panose="02010600030101010101" pitchFamily="2" charset="-122"/>
              </a:rPr>
              <a:t>小腿交点到膝盖中心点的距离</a:t>
            </a:r>
            <a:r>
              <a:rPr lang="en-US" altLang="zh-CN" sz="1800" kern="100" dirty="0">
                <a:effectLst/>
                <a:latin typeface="Times New Roman" panose="02020603050405020304" pitchFamily="18" charset="0"/>
                <a:ea typeface="宋体" panose="02010600030101010101" pitchFamily="2" charset="-122"/>
              </a:rPr>
              <a:t>:distance4</a:t>
            </a:r>
            <a:endParaRPr lang="zh-CN" altLang="zh-CN" sz="1800" kern="100" dirty="0">
              <a:effectLst/>
              <a:latin typeface="Times New Roman" panose="02020603050405020304" pitchFamily="18" charset="0"/>
              <a:ea typeface="宋体" panose="02010600030101010101" pitchFamily="2" charset="-122"/>
            </a:endParaRPr>
          </a:p>
          <a:p>
            <a:pPr marL="0" lvl="1" indent="457200" algn="just">
              <a:lnSpc>
                <a:spcPts val="2000"/>
              </a:lnSpc>
            </a:pPr>
            <a:r>
              <a:rPr lang="zh-CN" altLang="zh-CN" sz="1800" kern="100" dirty="0">
                <a:effectLst/>
                <a:latin typeface="Times New Roman" panose="02020603050405020304" pitchFamily="18" charset="0"/>
                <a:ea typeface="宋体" panose="02010600030101010101" pitchFamily="2" charset="-122"/>
              </a:rPr>
              <a:t>计算左右大腿的交点到左右大腿的最小值</a:t>
            </a:r>
            <a:r>
              <a:rPr lang="en-US" altLang="zh-CN" sz="1800" kern="100" dirty="0">
                <a:effectLst/>
                <a:latin typeface="Times New Roman" panose="02020603050405020304" pitchFamily="18" charset="0"/>
                <a:ea typeface="宋体" panose="02010600030101010101" pitchFamily="2" charset="-122"/>
              </a:rPr>
              <a:t>:distance5</a:t>
            </a:r>
            <a:endParaRPr lang="zh-CN" altLang="zh-CN" sz="1800" kern="100" dirty="0">
              <a:effectLst/>
              <a:latin typeface="Times New Roman" panose="02020603050405020304" pitchFamily="18" charset="0"/>
              <a:ea typeface="宋体" panose="02010600030101010101" pitchFamily="2" charset="-122"/>
            </a:endParaRPr>
          </a:p>
          <a:p>
            <a:pPr marL="0" lvl="1" indent="457200" algn="just">
              <a:lnSpc>
                <a:spcPts val="2000"/>
              </a:lnSpc>
            </a:pPr>
            <a:r>
              <a:rPr lang="zh-CN" altLang="zh-CN" sz="1800" kern="100" dirty="0">
                <a:effectLst/>
                <a:latin typeface="Times New Roman" panose="02020603050405020304" pitchFamily="18" charset="0"/>
                <a:ea typeface="宋体" panose="02010600030101010101" pitchFamily="2" charset="-122"/>
              </a:rPr>
              <a:t>大腿交点到膝盖中心点的距离</a:t>
            </a:r>
            <a:r>
              <a:rPr lang="en-US" altLang="zh-CN" sz="1800" kern="100" dirty="0">
                <a:effectLst/>
                <a:latin typeface="Times New Roman" panose="02020603050405020304" pitchFamily="18" charset="0"/>
                <a:ea typeface="宋体" panose="02010600030101010101" pitchFamily="2" charset="-122"/>
              </a:rPr>
              <a:t>:distance6</a:t>
            </a: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pic>
        <p:nvPicPr>
          <p:cNvPr id="2050" name="图片 10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0000" y="454255"/>
            <a:ext cx="4335463"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New picture"/>
          <p:cNvPicPr/>
          <p:nvPr/>
        </p:nvPicPr>
        <p:blipFill>
          <a:blip r:embed="rId2"/>
          <a:srcRect/>
          <a:stretch>
            <a:fillRect/>
          </a:stretch>
        </p:blipFill>
        <p:spPr>
          <a:xfrm>
            <a:off x="347838" y="966628"/>
            <a:ext cx="4416184" cy="4549964"/>
          </a:xfrm>
          <a:prstGeom prst="rect">
            <a:avLst/>
          </a:prstGeom>
          <a:ln>
            <a:noFill/>
          </a:ln>
        </p:spPr>
      </p:pic>
      <p:pic>
        <p:nvPicPr>
          <p:cNvPr id="10" name="New picture"/>
          <p:cNvPicPr/>
          <p:nvPr/>
        </p:nvPicPr>
        <p:blipFill>
          <a:blip r:embed="rId3"/>
          <a:srcRect/>
          <a:stretch>
            <a:fillRect/>
          </a:stretch>
        </p:blipFill>
        <p:spPr>
          <a:xfrm>
            <a:off x="324396" y="862723"/>
            <a:ext cx="395609" cy="396875"/>
          </a:xfrm>
          <a:prstGeom prst="rect">
            <a:avLst/>
          </a:prstGeom>
          <a:ln>
            <a:noFill/>
          </a:ln>
        </p:spPr>
      </p:pic>
      <p:pic>
        <p:nvPicPr>
          <p:cNvPr id="13" name="New picture"/>
          <p:cNvPicPr/>
          <p:nvPr/>
        </p:nvPicPr>
        <p:blipFill>
          <a:blip r:embed="rId4"/>
          <a:srcRect/>
          <a:stretch>
            <a:fillRect/>
          </a:stretch>
        </p:blipFill>
        <p:spPr>
          <a:xfrm>
            <a:off x="4442459" y="5218543"/>
            <a:ext cx="395609" cy="396875"/>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866900"/>
            <a:ext cx="10159874" cy="2497084"/>
          </a:xfrm>
          <a:prstGeom prst="rect">
            <a:avLst/>
          </a:prstGeom>
          <a:ln>
            <a:noFill/>
          </a:ln>
        </p:spPr>
      </p:pic>
      <p:pic>
        <p:nvPicPr>
          <p:cNvPr id="3" name="New picture"/>
          <p:cNvPicPr/>
          <p:nvPr/>
        </p:nvPicPr>
        <p:blipFill>
          <a:blip r:embed="rId2"/>
          <a:srcRect/>
          <a:stretch>
            <a:fillRect/>
          </a:stretch>
        </p:blipFill>
        <p:spPr>
          <a:xfrm>
            <a:off x="546100" y="901700"/>
            <a:ext cx="3545290" cy="3640236"/>
          </a:xfrm>
          <a:prstGeom prst="rect">
            <a:avLst/>
          </a:prstGeom>
          <a:ln>
            <a:noFill/>
          </a:ln>
        </p:spPr>
      </p:pic>
      <p:sp>
        <p:nvSpPr>
          <p:cNvPr id="4" name="New shape"/>
          <p:cNvSpPr/>
          <p:nvPr/>
        </p:nvSpPr>
        <p:spPr>
          <a:xfrm>
            <a:off x="5156200" y="2610042"/>
            <a:ext cx="2097596" cy="30734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sz="2000" b="1" dirty="0">
                <a:solidFill>
                  <a:srgbClr val="FFFFFF"/>
                </a:solidFill>
                <a:latin typeface="微软雅黑" panose="020B0503020204020204" charset="-122"/>
              </a:rPr>
              <a:t>PART 0</a:t>
            </a:r>
            <a:r>
              <a:rPr lang="en-US" sz="2000" b="1" dirty="0">
                <a:solidFill>
                  <a:srgbClr val="FFFFFF"/>
                </a:solidFill>
                <a:latin typeface="微软雅黑" panose="020B0503020204020204" charset="-122"/>
              </a:rPr>
              <a:t>4</a:t>
            </a:r>
            <a:endParaRPr lang="en-US" sz="2000" b="1" dirty="0">
              <a:solidFill>
                <a:srgbClr val="FFFFFF"/>
              </a:solidFill>
              <a:latin typeface="微软雅黑" panose="020B0503020204020204" charset="-122"/>
            </a:endParaRPr>
          </a:p>
        </p:txBody>
      </p:sp>
      <p:sp>
        <p:nvSpPr>
          <p:cNvPr id="5" name="New shape"/>
          <p:cNvSpPr/>
          <p:nvPr/>
        </p:nvSpPr>
        <p:spPr>
          <a:xfrm>
            <a:off x="5156200" y="3441700"/>
            <a:ext cx="4474871" cy="2376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50000"/>
              </a:lnSpc>
            </a:pPr>
            <a:endParaRPr lang="zh-CN" sz="1165" b="0" dirty="0">
              <a:solidFill>
                <a:srgbClr val="D9D9D9"/>
              </a:solidFill>
              <a:latin typeface="微软雅黑" panose="020B0503020204020204" charset="-122"/>
            </a:endParaRPr>
          </a:p>
        </p:txBody>
      </p:sp>
      <p:sp>
        <p:nvSpPr>
          <p:cNvPr id="6" name="New shape"/>
          <p:cNvSpPr/>
          <p:nvPr/>
        </p:nvSpPr>
        <p:spPr>
          <a:xfrm>
            <a:off x="4647565" y="2958465"/>
            <a:ext cx="5266055" cy="67818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noAutofit/>
          </a:bodyPr>
          <a:lstStyle/>
          <a:p>
            <a:pPr algn="l" eaLnBrk="1" latinLnBrk="0" hangingPunct="0">
              <a:lnSpc>
                <a:spcPct val="100000"/>
              </a:lnSpc>
            </a:pPr>
            <a:r>
              <a:rPr lang="zh-CN" sz="4445" b="1" dirty="0">
                <a:solidFill>
                  <a:srgbClr val="FFFFFF"/>
                </a:solidFill>
                <a:latin typeface="微软雅黑" panose="020B0503020204020204" charset="-122"/>
              </a:rPr>
              <a:t>各种坐姿的</a:t>
            </a:r>
            <a:r>
              <a:rPr lang="zh-CN" sz="4445" b="1" dirty="0">
                <a:solidFill>
                  <a:srgbClr val="FFFFFF"/>
                </a:solidFill>
                <a:latin typeface="微软雅黑" panose="020B0503020204020204" charset="-122"/>
              </a:rPr>
              <a:t>实现</a:t>
            </a:r>
            <a:endParaRPr lang="zh-CN" sz="4445" b="1" dirty="0">
              <a:solidFill>
                <a:srgbClr val="FFFFFF"/>
              </a:solidFill>
              <a:latin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574800"/>
            <a:ext cx="10159874" cy="2561015"/>
          </a:xfrm>
          <a:prstGeom prst="rect">
            <a:avLst/>
          </a:prstGeom>
          <a:ln>
            <a:noFill/>
          </a:ln>
        </p:spPr>
      </p:pic>
      <p:sp>
        <p:nvSpPr>
          <p:cNvPr id="7" name="New shape"/>
          <p:cNvSpPr/>
          <p:nvPr/>
        </p:nvSpPr>
        <p:spPr>
          <a:xfrm>
            <a:off x="-104576" y="337220"/>
            <a:ext cx="3362960" cy="859959"/>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低头识别</a:t>
            </a:r>
            <a:endParaRPr lang="zh-CN" sz="3000" b="1" dirty="0">
              <a:solidFill>
                <a:srgbClr val="5877B6"/>
              </a:solidFill>
              <a:latin typeface="微软雅黑" panose="020B0503020204020204" charset="-122"/>
            </a:endParaRPr>
          </a:p>
        </p:txBody>
      </p:sp>
      <p:sp>
        <p:nvSpPr>
          <p:cNvPr id="8" name="New shape"/>
          <p:cNvSpPr/>
          <p:nvPr/>
        </p:nvSpPr>
        <p:spPr>
          <a:xfrm>
            <a:off x="4503936" y="333824"/>
            <a:ext cx="3362960" cy="859959"/>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伸脖子识别</a:t>
            </a:r>
            <a:endParaRPr lang="zh-CN" sz="3000" b="1" dirty="0">
              <a:solidFill>
                <a:srgbClr val="5877B6"/>
              </a:solidFill>
              <a:latin typeface="微软雅黑" panose="020B0503020204020204" charset="-122"/>
            </a:endParaRPr>
          </a:p>
        </p:txBody>
      </p:sp>
      <p:pic>
        <p:nvPicPr>
          <p:cNvPr id="3" name="图片 2"/>
          <p:cNvPicPr>
            <a:picLocks noChangeAspect="1"/>
          </p:cNvPicPr>
          <p:nvPr>
            <p:custDataLst>
              <p:tags r:id="rId2"/>
            </p:custDataLst>
          </p:nvPr>
        </p:nvPicPr>
        <p:blipFill>
          <a:blip r:embed="rId3"/>
          <a:stretch>
            <a:fillRect/>
          </a:stretch>
        </p:blipFill>
        <p:spPr>
          <a:xfrm>
            <a:off x="255270" y="913130"/>
            <a:ext cx="4644390" cy="435800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5223510" y="913130"/>
            <a:ext cx="4840605" cy="43643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2032000"/>
            <a:ext cx="10159874" cy="2561015"/>
          </a:xfrm>
          <a:prstGeom prst="rect">
            <a:avLst/>
          </a:prstGeom>
          <a:ln>
            <a:noFill/>
          </a:ln>
        </p:spPr>
      </p:pic>
      <p:sp>
        <p:nvSpPr>
          <p:cNvPr id="3" name="New shape"/>
          <p:cNvSpPr/>
          <p:nvPr/>
        </p:nvSpPr>
        <p:spPr>
          <a:xfrm>
            <a:off x="939800" y="165100"/>
            <a:ext cx="1936750" cy="3048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sz="1780" b="1">
                <a:solidFill>
                  <a:srgbClr val="FFFFFF"/>
                </a:solidFill>
                <a:latin typeface="微软雅黑" panose="020B0503020204020204" charset="-122"/>
              </a:rPr>
              <a:t>翘二郎腿识别演示</a:t>
            </a:r>
            <a:endParaRPr lang="zh-CN" sz="1780" b="1">
              <a:solidFill>
                <a:srgbClr val="FFFFFF"/>
              </a:solidFill>
              <a:latin typeface="微软雅黑" panose="020B0503020204020204" charset="-122"/>
            </a:endParaRPr>
          </a:p>
        </p:txBody>
      </p:sp>
      <p:sp>
        <p:nvSpPr>
          <p:cNvPr id="7" name="New shape"/>
          <p:cNvSpPr/>
          <p:nvPr/>
        </p:nvSpPr>
        <p:spPr>
          <a:xfrm>
            <a:off x="-104576" y="337220"/>
            <a:ext cx="3362960" cy="859959"/>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歪脖识别</a:t>
            </a:r>
            <a:endParaRPr lang="zh-CN" sz="3000" b="1" dirty="0">
              <a:solidFill>
                <a:srgbClr val="5877B6"/>
              </a:solidFill>
              <a:latin typeface="微软雅黑" panose="020B0503020204020204" charset="-122"/>
            </a:endParaRPr>
          </a:p>
        </p:txBody>
      </p:sp>
      <p:pic>
        <p:nvPicPr>
          <p:cNvPr id="4" name="图片 3"/>
          <p:cNvPicPr>
            <a:picLocks noChangeAspect="1"/>
          </p:cNvPicPr>
          <p:nvPr>
            <p:custDataLst>
              <p:tags r:id="rId2"/>
            </p:custDataLst>
          </p:nvPr>
        </p:nvPicPr>
        <p:blipFill>
          <a:blip r:embed="rId3"/>
          <a:stretch>
            <a:fillRect/>
          </a:stretch>
        </p:blipFill>
        <p:spPr>
          <a:xfrm>
            <a:off x="471170" y="841375"/>
            <a:ext cx="4291965" cy="438912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5223510" y="841375"/>
            <a:ext cx="4391025" cy="43891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574800"/>
            <a:ext cx="10159874" cy="2561015"/>
          </a:xfrm>
          <a:prstGeom prst="rect">
            <a:avLst/>
          </a:prstGeom>
          <a:ln>
            <a:noFill/>
          </a:ln>
        </p:spPr>
      </p:pic>
      <p:sp>
        <p:nvSpPr>
          <p:cNvPr id="3" name="New shape"/>
          <p:cNvSpPr/>
          <p:nvPr/>
        </p:nvSpPr>
        <p:spPr>
          <a:xfrm>
            <a:off x="939800" y="165100"/>
            <a:ext cx="1936750" cy="3048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sz="1780" b="1">
                <a:solidFill>
                  <a:srgbClr val="FFFFFF"/>
                </a:solidFill>
                <a:latin typeface="微软雅黑" panose="020B0503020204020204" charset="-122"/>
              </a:rPr>
              <a:t>翘二郎腿识别演示</a:t>
            </a:r>
            <a:endParaRPr lang="zh-CN" sz="1780" b="1">
              <a:solidFill>
                <a:srgbClr val="FFFFFF"/>
              </a:solidFill>
              <a:latin typeface="微软雅黑" panose="020B0503020204020204" charset="-122"/>
            </a:endParaRPr>
          </a:p>
        </p:txBody>
      </p:sp>
      <p:sp>
        <p:nvSpPr>
          <p:cNvPr id="5" name="New shape"/>
          <p:cNvSpPr/>
          <p:nvPr/>
        </p:nvSpPr>
        <p:spPr>
          <a:xfrm>
            <a:off x="-104576" y="337220"/>
            <a:ext cx="3362960" cy="859959"/>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塌腰识别</a:t>
            </a:r>
            <a:endParaRPr lang="zh-CN" sz="3000" b="1" dirty="0">
              <a:solidFill>
                <a:srgbClr val="5877B6"/>
              </a:solidFill>
              <a:latin typeface="微软雅黑" panose="020B0503020204020204" charset="-122"/>
            </a:endParaRPr>
          </a:p>
        </p:txBody>
      </p:sp>
      <p:pic>
        <p:nvPicPr>
          <p:cNvPr id="6" name="图片 5"/>
          <p:cNvPicPr>
            <a:picLocks noChangeAspect="1"/>
          </p:cNvPicPr>
          <p:nvPr>
            <p:custDataLst>
              <p:tags r:id="rId2"/>
            </p:custDataLst>
          </p:nvPr>
        </p:nvPicPr>
        <p:blipFill>
          <a:blip r:embed="rId3"/>
          <a:stretch>
            <a:fillRect/>
          </a:stretch>
        </p:blipFill>
        <p:spPr>
          <a:xfrm>
            <a:off x="5800090" y="984885"/>
            <a:ext cx="3850005" cy="37465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939800" y="984885"/>
            <a:ext cx="3348355" cy="3629660"/>
          </a:xfrm>
          <a:prstGeom prst="rect">
            <a:avLst/>
          </a:prstGeom>
        </p:spPr>
      </p:pic>
      <p:pic>
        <p:nvPicPr>
          <p:cNvPr id="4" name="图片 3"/>
          <p:cNvPicPr>
            <a:picLocks noChangeAspect="1"/>
          </p:cNvPicPr>
          <p:nvPr>
            <p:custDataLst>
              <p:tags r:id="rId6"/>
            </p:custDataLst>
          </p:nvPr>
        </p:nvPicPr>
        <p:blipFill>
          <a:blip r:embed="rId5"/>
          <a:stretch>
            <a:fillRect/>
          </a:stretch>
        </p:blipFill>
        <p:spPr>
          <a:xfrm>
            <a:off x="1066800" y="1111885"/>
            <a:ext cx="3348355" cy="36296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574800"/>
            <a:ext cx="10159874" cy="2561015"/>
          </a:xfrm>
          <a:prstGeom prst="rect">
            <a:avLst/>
          </a:prstGeom>
          <a:ln>
            <a:noFill/>
          </a:ln>
        </p:spPr>
      </p:pic>
      <p:sp>
        <p:nvSpPr>
          <p:cNvPr id="5" name="New shape"/>
          <p:cNvSpPr/>
          <p:nvPr/>
        </p:nvSpPr>
        <p:spPr>
          <a:xfrm>
            <a:off x="-104576" y="337220"/>
            <a:ext cx="3362960" cy="859959"/>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翘二郎腿识别</a:t>
            </a:r>
            <a:endParaRPr lang="zh-CN" sz="3000" b="1" dirty="0">
              <a:solidFill>
                <a:srgbClr val="5877B6"/>
              </a:solidFill>
              <a:latin typeface="微软雅黑" panose="020B0503020204020204" charset="-122"/>
            </a:endParaRPr>
          </a:p>
        </p:txBody>
      </p:sp>
      <p:pic>
        <p:nvPicPr>
          <p:cNvPr id="3" name="图片 2"/>
          <p:cNvPicPr>
            <a:picLocks noChangeAspect="1"/>
          </p:cNvPicPr>
          <p:nvPr>
            <p:custDataLst>
              <p:tags r:id="rId2"/>
            </p:custDataLst>
          </p:nvPr>
        </p:nvPicPr>
        <p:blipFill>
          <a:blip r:embed="rId3"/>
          <a:stretch>
            <a:fillRect/>
          </a:stretch>
        </p:blipFill>
        <p:spPr>
          <a:xfrm>
            <a:off x="975360" y="768985"/>
            <a:ext cx="3856355" cy="217551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889000" y="3217545"/>
            <a:ext cx="3942715" cy="218884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5800090" y="3289300"/>
            <a:ext cx="3830955" cy="2193925"/>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5800090" y="782320"/>
            <a:ext cx="3827145" cy="21621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866900"/>
            <a:ext cx="10159874" cy="2497084"/>
          </a:xfrm>
          <a:prstGeom prst="rect">
            <a:avLst/>
          </a:prstGeom>
          <a:ln>
            <a:noFill/>
          </a:ln>
        </p:spPr>
      </p:pic>
      <p:pic>
        <p:nvPicPr>
          <p:cNvPr id="3" name="New picture"/>
          <p:cNvPicPr/>
          <p:nvPr/>
        </p:nvPicPr>
        <p:blipFill>
          <a:blip r:embed="rId2"/>
          <a:srcRect/>
          <a:stretch>
            <a:fillRect/>
          </a:stretch>
        </p:blipFill>
        <p:spPr>
          <a:xfrm>
            <a:off x="546100" y="901700"/>
            <a:ext cx="3545290" cy="3640236"/>
          </a:xfrm>
          <a:prstGeom prst="rect">
            <a:avLst/>
          </a:prstGeom>
          <a:ln>
            <a:noFill/>
          </a:ln>
        </p:spPr>
      </p:pic>
      <p:sp>
        <p:nvSpPr>
          <p:cNvPr id="4" name="New shape"/>
          <p:cNvSpPr/>
          <p:nvPr/>
        </p:nvSpPr>
        <p:spPr>
          <a:xfrm>
            <a:off x="5156200" y="2610042"/>
            <a:ext cx="2097596" cy="30734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sz="2000" b="1" dirty="0">
                <a:solidFill>
                  <a:srgbClr val="FFFFFF"/>
                </a:solidFill>
                <a:latin typeface="微软雅黑" panose="020B0503020204020204" charset="-122"/>
              </a:rPr>
              <a:t>PART 0</a:t>
            </a:r>
            <a:r>
              <a:rPr lang="en-US" sz="2000" b="1" dirty="0">
                <a:solidFill>
                  <a:srgbClr val="FFFFFF"/>
                </a:solidFill>
                <a:latin typeface="微软雅黑" panose="020B0503020204020204" charset="-122"/>
              </a:rPr>
              <a:t>5</a:t>
            </a:r>
            <a:endParaRPr lang="en-US" sz="2000" b="1" dirty="0">
              <a:solidFill>
                <a:srgbClr val="FFFFFF"/>
              </a:solidFill>
              <a:latin typeface="微软雅黑" panose="020B0503020204020204" charset="-122"/>
            </a:endParaRPr>
          </a:p>
        </p:txBody>
      </p:sp>
      <p:sp>
        <p:nvSpPr>
          <p:cNvPr id="5" name="New shape"/>
          <p:cNvSpPr/>
          <p:nvPr/>
        </p:nvSpPr>
        <p:spPr>
          <a:xfrm>
            <a:off x="5156200" y="3441700"/>
            <a:ext cx="4474871" cy="2376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50000"/>
              </a:lnSpc>
            </a:pPr>
            <a:endParaRPr lang="zh-CN" sz="1165" b="0" dirty="0">
              <a:solidFill>
                <a:srgbClr val="D9D9D9"/>
              </a:solidFill>
              <a:latin typeface="微软雅黑" panose="020B0503020204020204" charset="-122"/>
            </a:endParaRPr>
          </a:p>
        </p:txBody>
      </p:sp>
      <p:sp>
        <p:nvSpPr>
          <p:cNvPr id="6" name="New shape"/>
          <p:cNvSpPr/>
          <p:nvPr/>
        </p:nvSpPr>
        <p:spPr>
          <a:xfrm>
            <a:off x="4647565" y="2958465"/>
            <a:ext cx="5266055" cy="67818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noAutofit/>
          </a:bodyPr>
          <a:lstStyle/>
          <a:p>
            <a:pPr algn="l" eaLnBrk="1" latinLnBrk="0" hangingPunct="0">
              <a:lnSpc>
                <a:spcPct val="100000"/>
              </a:lnSpc>
            </a:pPr>
            <a:r>
              <a:rPr lang="zh-CN" sz="4445" b="1" dirty="0">
                <a:solidFill>
                  <a:srgbClr val="FFFFFF"/>
                </a:solidFill>
                <a:latin typeface="微软雅黑" panose="020B0503020204020204" charset="-122"/>
              </a:rPr>
              <a:t>用户</a:t>
            </a:r>
            <a:r>
              <a:rPr lang="zh-CN" sz="4445" b="1" dirty="0">
                <a:solidFill>
                  <a:srgbClr val="FFFFFF"/>
                </a:solidFill>
                <a:latin typeface="微软雅黑" panose="020B0503020204020204" charset="-122"/>
              </a:rPr>
              <a:t>界面</a:t>
            </a:r>
            <a:endParaRPr lang="zh-CN" sz="4445" b="1" dirty="0">
              <a:solidFill>
                <a:srgbClr val="FFFFFF"/>
              </a:solidFill>
              <a:latin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327472" y="2046122"/>
            <a:ext cx="4320480" cy="2640907"/>
          </a:xfrm>
          <a:prstGeom prst="rect">
            <a:avLst/>
          </a:prstGeom>
          <a:ln>
            <a:noFill/>
          </a:ln>
        </p:spPr>
      </p:pic>
      <p:sp>
        <p:nvSpPr>
          <p:cNvPr id="5" name="文本框 4"/>
          <p:cNvSpPr txBox="1"/>
          <p:nvPr/>
        </p:nvSpPr>
        <p:spPr>
          <a:xfrm>
            <a:off x="363476" y="2209428"/>
            <a:ext cx="4212468" cy="2477601"/>
          </a:xfrm>
          <a:prstGeom prst="rect">
            <a:avLst/>
          </a:prstGeom>
          <a:noFill/>
        </p:spPr>
        <p:txBody>
          <a:bodyPr wrap="square" rtlCol="0">
            <a:spAutoFit/>
          </a:bodyPr>
          <a:lstStyle/>
          <a:p>
            <a:pPr marL="285750" lvl="0" indent="-285750" algn="just">
              <a:buFont typeface="Arial" panose="020B0604020202020204" pitchFamily="34" charset="0"/>
              <a:buChar char="•"/>
            </a:pPr>
            <a:r>
              <a:rPr lang="en-US" altLang="zh-CN" sz="2000" kern="100" dirty="0" err="1">
                <a:effectLst/>
                <a:latin typeface="Times New Roman" panose="02020603050405020304" pitchFamily="18" charset="0"/>
                <a:ea typeface="宋体" panose="02010600030101010101" pitchFamily="2" charset="-122"/>
              </a:rPr>
              <a:t>MainForm</a:t>
            </a:r>
            <a:r>
              <a:rPr lang="zh-CN" altLang="zh-CN" sz="2000" kern="100" dirty="0">
                <a:effectLst/>
                <a:latin typeface="Times New Roman" panose="02020603050405020304" pitchFamily="18" charset="0"/>
                <a:ea typeface="宋体" panose="02010600030101010101" pitchFamily="2" charset="-122"/>
              </a:rPr>
              <a:t>为主窗体，以 </a:t>
            </a:r>
            <a:r>
              <a:rPr lang="en-US" altLang="zh-CN" sz="2000" kern="100" dirty="0" err="1">
                <a:effectLst/>
                <a:latin typeface="Times New Roman" panose="02020603050405020304" pitchFamily="18" charset="0"/>
                <a:ea typeface="宋体" panose="02010600030101010101" pitchFamily="2" charset="-122"/>
              </a:rPr>
              <a:t>TreeView</a:t>
            </a:r>
            <a:r>
              <a:rPr lang="en-US" altLang="zh-CN" sz="2000" kern="100" dirty="0">
                <a:effectLst/>
                <a:latin typeface="Times New Roman" panose="02020603050405020304" pitchFamily="18" charset="0"/>
                <a:ea typeface="宋体" panose="02010600030101010101" pitchFamily="2" charset="-122"/>
              </a:rPr>
              <a:t> </a:t>
            </a:r>
            <a:r>
              <a:rPr lang="zh-CN" altLang="zh-CN" sz="2000" kern="100" dirty="0">
                <a:effectLst/>
                <a:latin typeface="Times New Roman" panose="02020603050405020304" pitchFamily="18" charset="0"/>
                <a:ea typeface="宋体" panose="02010600030101010101" pitchFamily="2" charset="-122"/>
              </a:rPr>
              <a:t>的方式分为两个部分</a:t>
            </a:r>
            <a:r>
              <a:rPr lang="en-US" altLang="zh-CN" sz="2000" kern="100" dirty="0">
                <a:effectLst/>
                <a:latin typeface="Times New Roman" panose="02020603050405020304" pitchFamily="18" charset="0"/>
                <a:ea typeface="宋体" panose="02010600030101010101" pitchFamily="2" charset="-122"/>
              </a:rPr>
              <a:t> (</a:t>
            </a:r>
            <a:r>
              <a:rPr lang="zh-CN" altLang="zh-CN" sz="2000" kern="100" dirty="0">
                <a:effectLst/>
                <a:latin typeface="Times New Roman" panose="02020603050405020304" pitchFamily="18" charset="0"/>
                <a:ea typeface="宋体" panose="02010600030101010101" pitchFamily="2" charset="-122"/>
              </a:rPr>
              <a:t>树形菜单与展示部分</a:t>
            </a:r>
            <a:r>
              <a:rPr lang="en-US" altLang="zh-CN" sz="2000" kern="100" dirty="0">
                <a:effectLst/>
                <a:latin typeface="Times New Roman" panose="02020603050405020304" pitchFamily="18" charset="0"/>
                <a:ea typeface="宋体" panose="02010600030101010101" pitchFamily="2" charset="-122"/>
              </a:rPr>
              <a:t>)</a:t>
            </a:r>
            <a:endParaRPr lang="en-US" altLang="zh-CN" sz="2000" kern="100" dirty="0">
              <a:latin typeface="Times New Roman" panose="02020603050405020304" pitchFamily="18" charset="0"/>
              <a:ea typeface="宋体" panose="02010600030101010101" pitchFamily="2" charset="-122"/>
            </a:endParaRPr>
          </a:p>
          <a:p>
            <a:pPr marL="285750" lvl="0" indent="-285750" algn="just">
              <a:buFont typeface="Arial" panose="020B0604020202020204" pitchFamily="34" charset="0"/>
              <a:buChar char="•"/>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树形菜单包含</a:t>
            </a:r>
            <a:r>
              <a:rPr lang="zh-CN" altLang="zh-CN" sz="2000" kern="100" dirty="0">
                <a:effectLst/>
                <a:ea typeface="Times New Roman" panose="02020603050405020304" pitchFamily="18" charset="0"/>
              </a:rPr>
              <a:t> 5 </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个功能，对应剩余的</a:t>
            </a:r>
            <a:r>
              <a:rPr lang="zh-CN" altLang="zh-CN" sz="2000" kern="100" dirty="0">
                <a:effectLst/>
                <a:ea typeface="Times New Roman" panose="02020603050405020304" pitchFamily="18" charset="0"/>
              </a:rPr>
              <a:t> 5 </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个窗体</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lvl="0" indent="-285750" algn="just">
              <a:buFont typeface="Arial" panose="020B0604020202020204" pitchFamily="34" charset="0"/>
              <a:buChar char="•"/>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在点击不同的菜单内容后会有明显标识并展示对应窗体内容</a:t>
            </a:r>
            <a:endParaRPr lang="en-US" altLang="zh-CN" sz="2000" kern="100" dirty="0">
              <a:effectLst/>
              <a:latin typeface="Times New Roman" panose="02020603050405020304" pitchFamily="18" charset="0"/>
              <a:ea typeface="宋体" panose="02010600030101010101" pitchFamily="2" charset="-122"/>
            </a:endParaRPr>
          </a:p>
          <a:p>
            <a:endParaRPr lang="zh-CN" altLang="en-US" dirty="0"/>
          </a:p>
        </p:txBody>
      </p:sp>
      <p:sp>
        <p:nvSpPr>
          <p:cNvPr id="6" name="文本框 5"/>
          <p:cNvSpPr txBox="1"/>
          <p:nvPr/>
        </p:nvSpPr>
        <p:spPr>
          <a:xfrm>
            <a:off x="615504" y="1603684"/>
            <a:ext cx="1728192" cy="400110"/>
          </a:xfrm>
          <a:prstGeom prst="rect">
            <a:avLst/>
          </a:prstGeom>
          <a:noFill/>
        </p:spPr>
        <p:txBody>
          <a:bodyPr wrap="square" rtlCol="0">
            <a:spAutoFit/>
          </a:bodyPr>
          <a:lstStyle/>
          <a:p>
            <a:r>
              <a:rPr lang="en-US" altLang="zh-CN" sz="2000" b="1" dirty="0">
                <a:solidFill>
                  <a:schemeClr val="accent1">
                    <a:lumMod val="75000"/>
                  </a:schemeClr>
                </a:solidFill>
              </a:rPr>
              <a:t>1. </a:t>
            </a:r>
            <a:r>
              <a:rPr lang="en-US" altLang="zh-CN" sz="2000" b="1" dirty="0" err="1">
                <a:solidFill>
                  <a:schemeClr val="accent1">
                    <a:lumMod val="75000"/>
                  </a:schemeClr>
                </a:solidFill>
              </a:rPr>
              <a:t>MainForm</a:t>
            </a:r>
            <a:endParaRPr lang="zh-CN" altLang="en-US" sz="2000" b="1" dirty="0">
              <a:solidFill>
                <a:schemeClr val="accent1">
                  <a:lumMod val="75000"/>
                </a:schemeClr>
              </a:solidFill>
            </a:endParaRPr>
          </a:p>
        </p:txBody>
      </p:sp>
      <p:pic>
        <p:nvPicPr>
          <p:cNvPr id="7" name="New picture"/>
          <p:cNvPicPr/>
          <p:nvPr/>
        </p:nvPicPr>
        <p:blipFill>
          <a:blip r:embed="rId2"/>
          <a:srcRect/>
          <a:stretch>
            <a:fillRect/>
          </a:stretch>
        </p:blipFill>
        <p:spPr>
          <a:xfrm>
            <a:off x="6864476" y="10402"/>
            <a:ext cx="3362960" cy="2102108"/>
          </a:xfrm>
          <a:prstGeom prst="rect">
            <a:avLst/>
          </a:prstGeom>
          <a:ln>
            <a:noFill/>
          </a:ln>
        </p:spPr>
      </p:pic>
      <p:pic>
        <p:nvPicPr>
          <p:cNvPr id="8" name="New picture"/>
          <p:cNvPicPr/>
          <p:nvPr/>
        </p:nvPicPr>
        <p:blipFill>
          <a:blip r:embed="rId3"/>
          <a:srcRect/>
          <a:stretch>
            <a:fillRect/>
          </a:stretch>
        </p:blipFill>
        <p:spPr>
          <a:xfrm>
            <a:off x="7295202" y="-254000"/>
            <a:ext cx="3362960" cy="1082386"/>
          </a:xfrm>
          <a:prstGeom prst="rect">
            <a:avLst/>
          </a:prstGeom>
          <a:ln>
            <a:noFill/>
          </a:ln>
        </p:spPr>
      </p:pic>
      <p:sp>
        <p:nvSpPr>
          <p:cNvPr id="9" name="New shape"/>
          <p:cNvSpPr/>
          <p:nvPr/>
        </p:nvSpPr>
        <p:spPr>
          <a:xfrm>
            <a:off x="-201880" y="292582"/>
            <a:ext cx="3362960" cy="859959"/>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用户界面</a:t>
            </a:r>
            <a:endParaRPr lang="zh-CN" sz="3000" b="1" dirty="0">
              <a:solidFill>
                <a:srgbClr val="5877B6"/>
              </a:solidFill>
              <a:latin typeface="微软雅黑" panose="020B0503020204020204" charset="-122"/>
            </a:endParaRPr>
          </a:p>
        </p:txBody>
      </p:sp>
      <p:pic>
        <p:nvPicPr>
          <p:cNvPr id="3" name="图片 2"/>
          <p:cNvPicPr>
            <a:picLocks noChangeAspect="1"/>
          </p:cNvPicPr>
          <p:nvPr>
            <p:custDataLst>
              <p:tags r:id="rId4"/>
            </p:custDataLst>
          </p:nvPr>
        </p:nvPicPr>
        <p:blipFill>
          <a:blip r:embed="rId5"/>
          <a:stretch>
            <a:fillRect/>
          </a:stretch>
        </p:blipFill>
        <p:spPr>
          <a:xfrm>
            <a:off x="4647565" y="1273175"/>
            <a:ext cx="5454015" cy="37039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3859395" y="0"/>
            <a:ext cx="6307591" cy="5721457"/>
          </a:xfrm>
          <a:prstGeom prst="rect">
            <a:avLst/>
          </a:prstGeom>
          <a:ln>
            <a:noFill/>
          </a:ln>
        </p:spPr>
      </p:pic>
      <p:pic>
        <p:nvPicPr>
          <p:cNvPr id="3" name="New picture"/>
          <p:cNvPicPr/>
          <p:nvPr/>
        </p:nvPicPr>
        <p:blipFill>
          <a:blip r:embed="rId2"/>
          <a:srcRect/>
          <a:stretch>
            <a:fillRect/>
          </a:stretch>
        </p:blipFill>
        <p:spPr>
          <a:xfrm>
            <a:off x="4775200" y="1041400"/>
            <a:ext cx="4074457" cy="3629476"/>
          </a:xfrm>
          <a:prstGeom prst="rect">
            <a:avLst/>
          </a:prstGeom>
          <a:ln>
            <a:noFill/>
          </a:ln>
        </p:spPr>
      </p:pic>
      <p:pic>
        <p:nvPicPr>
          <p:cNvPr id="5" name="New picture"/>
          <p:cNvPicPr/>
          <p:nvPr/>
        </p:nvPicPr>
        <p:blipFill>
          <a:blip r:embed="rId3"/>
          <a:srcRect/>
          <a:stretch>
            <a:fillRect/>
          </a:stretch>
        </p:blipFill>
        <p:spPr>
          <a:xfrm>
            <a:off x="719328" y="1057499"/>
            <a:ext cx="265216" cy="265216"/>
          </a:xfrm>
          <a:prstGeom prst="rect">
            <a:avLst/>
          </a:prstGeom>
          <a:ln>
            <a:noFill/>
          </a:ln>
        </p:spPr>
      </p:pic>
      <p:pic>
        <p:nvPicPr>
          <p:cNvPr id="7" name="New picture"/>
          <p:cNvPicPr/>
          <p:nvPr/>
        </p:nvPicPr>
        <p:blipFill>
          <a:blip r:embed="rId4"/>
          <a:srcRect/>
          <a:stretch>
            <a:fillRect/>
          </a:stretch>
        </p:blipFill>
        <p:spPr>
          <a:xfrm>
            <a:off x="721761" y="1568491"/>
            <a:ext cx="265216" cy="265216"/>
          </a:xfrm>
          <a:prstGeom prst="rect">
            <a:avLst/>
          </a:prstGeom>
          <a:ln>
            <a:noFill/>
          </a:ln>
        </p:spPr>
      </p:pic>
      <p:pic>
        <p:nvPicPr>
          <p:cNvPr id="9" name="New picture"/>
          <p:cNvPicPr/>
          <p:nvPr/>
        </p:nvPicPr>
        <p:blipFill>
          <a:blip r:embed="rId5"/>
          <a:srcRect/>
          <a:stretch>
            <a:fillRect/>
          </a:stretch>
        </p:blipFill>
        <p:spPr>
          <a:xfrm>
            <a:off x="721761" y="2062012"/>
            <a:ext cx="265216" cy="265216"/>
          </a:xfrm>
          <a:prstGeom prst="rect">
            <a:avLst/>
          </a:prstGeom>
          <a:ln>
            <a:noFill/>
          </a:ln>
        </p:spPr>
      </p:pic>
      <p:pic>
        <p:nvPicPr>
          <p:cNvPr id="11" name="New picture"/>
          <p:cNvPicPr/>
          <p:nvPr/>
        </p:nvPicPr>
        <p:blipFill>
          <a:blip r:embed="rId6"/>
          <a:srcRect/>
          <a:stretch>
            <a:fillRect/>
          </a:stretch>
        </p:blipFill>
        <p:spPr>
          <a:xfrm>
            <a:off x="721761" y="2522204"/>
            <a:ext cx="265216" cy="265216"/>
          </a:xfrm>
          <a:prstGeom prst="rect">
            <a:avLst/>
          </a:prstGeom>
          <a:ln>
            <a:noFill/>
          </a:ln>
        </p:spPr>
      </p:pic>
      <p:sp>
        <p:nvSpPr>
          <p:cNvPr id="12" name="New shape"/>
          <p:cNvSpPr/>
          <p:nvPr/>
        </p:nvSpPr>
        <p:spPr>
          <a:xfrm>
            <a:off x="1166261" y="1530391"/>
            <a:ext cx="2243792" cy="579699"/>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lang="zh-CN" altLang="en-US" sz="2000" b="1" dirty="0">
                <a:gradFill>
                  <a:gsLst>
                    <a:gs pos="0">
                      <a:srgbClr val="7992C5"/>
                    </a:gs>
                    <a:gs pos="100000">
                      <a:srgbClr val="465E96"/>
                    </a:gs>
                  </a:gsLst>
                  <a:tileRect/>
                </a:gradFill>
                <a:latin typeface="微软雅黑" panose="020B0503020204020204" charset="-122"/>
              </a:rPr>
              <a:t>数据采集和处理</a:t>
            </a:r>
            <a:endParaRPr lang="zh-CN" sz="2000" b="1" dirty="0">
              <a:gradFill>
                <a:gsLst>
                  <a:gs pos="0">
                    <a:srgbClr val="7992C5"/>
                  </a:gs>
                  <a:gs pos="100000">
                    <a:srgbClr val="465E96"/>
                  </a:gs>
                </a:gsLst>
                <a:tileRect/>
              </a:gradFill>
              <a:latin typeface="微软雅黑" panose="020B0503020204020204" charset="-122"/>
            </a:endParaRPr>
          </a:p>
          <a:p>
            <a:pPr algn="l" eaLnBrk="1" latinLnBrk="0" hangingPunct="0">
              <a:lnSpc>
                <a:spcPct val="100000"/>
              </a:lnSpc>
            </a:pPr>
            <a:endParaRPr lang="zh-CN" sz="1800" b="0" dirty="0">
              <a:gradFill>
                <a:gsLst>
                  <a:gs pos="0">
                    <a:srgbClr val="7992C5"/>
                  </a:gs>
                  <a:gs pos="100000">
                    <a:srgbClr val="465E96"/>
                  </a:gs>
                </a:gsLst>
                <a:tileRect/>
              </a:gradFill>
              <a:latin typeface="微软雅黑" panose="020B0503020204020204" charset="-122"/>
            </a:endParaRPr>
          </a:p>
        </p:txBody>
      </p:sp>
      <p:sp>
        <p:nvSpPr>
          <p:cNvPr id="13" name="New shape"/>
          <p:cNvSpPr/>
          <p:nvPr/>
        </p:nvSpPr>
        <p:spPr>
          <a:xfrm>
            <a:off x="1166261" y="2484104"/>
            <a:ext cx="1895376" cy="58477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square" lIns="0" tIns="0" rIns="0" bIns="0" rtlCol="0" anchor="t">
            <a:spAutoFit/>
          </a:bodyPr>
          <a:lstStyle/>
          <a:p>
            <a:pPr algn="l" eaLnBrk="1" latinLnBrk="0" hangingPunct="0">
              <a:lnSpc>
                <a:spcPct val="100000"/>
              </a:lnSpc>
            </a:pPr>
            <a:r>
              <a:rPr lang="zh-CN" altLang="en-US" sz="2000" b="1" dirty="0">
                <a:gradFill>
                  <a:gsLst>
                    <a:gs pos="0">
                      <a:srgbClr val="7992C5"/>
                    </a:gs>
                    <a:gs pos="100000">
                      <a:srgbClr val="465E96"/>
                    </a:gs>
                  </a:gsLst>
                  <a:tileRect/>
                </a:gradFill>
                <a:latin typeface="微软雅黑" panose="020B0503020204020204" charset="-122"/>
              </a:rPr>
              <a:t>各种坐姿的实现</a:t>
            </a:r>
            <a:endParaRPr lang="zh-CN" sz="2000" b="1" dirty="0">
              <a:gradFill>
                <a:gsLst>
                  <a:gs pos="0">
                    <a:srgbClr val="7992C5"/>
                  </a:gs>
                  <a:gs pos="100000">
                    <a:srgbClr val="465E96"/>
                  </a:gs>
                </a:gsLst>
                <a:tileRect/>
              </a:gradFill>
              <a:latin typeface="微软雅黑" panose="020B0503020204020204" charset="-122"/>
            </a:endParaRPr>
          </a:p>
          <a:p>
            <a:pPr algn="l" eaLnBrk="1" latinLnBrk="0" hangingPunct="0">
              <a:lnSpc>
                <a:spcPct val="100000"/>
              </a:lnSpc>
            </a:pPr>
            <a:endParaRPr lang="zh-CN" sz="1800" b="0" dirty="0">
              <a:gradFill>
                <a:gsLst>
                  <a:gs pos="0">
                    <a:srgbClr val="7992C5"/>
                  </a:gs>
                  <a:gs pos="100000">
                    <a:srgbClr val="465E96"/>
                  </a:gs>
                </a:gsLst>
                <a:tileRect/>
              </a:gradFill>
              <a:latin typeface="微软雅黑" panose="020B0503020204020204" charset="-122"/>
            </a:endParaRPr>
          </a:p>
        </p:txBody>
      </p:sp>
      <p:sp>
        <p:nvSpPr>
          <p:cNvPr id="14" name="New shape"/>
          <p:cNvSpPr/>
          <p:nvPr/>
        </p:nvSpPr>
        <p:spPr>
          <a:xfrm>
            <a:off x="1163828" y="1057499"/>
            <a:ext cx="1570019" cy="579699"/>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lang="zh-CN" sz="2000" b="1" dirty="0">
                <a:gradFill>
                  <a:gsLst>
                    <a:gs pos="0">
                      <a:srgbClr val="7992C5"/>
                    </a:gs>
                    <a:gs pos="100000">
                      <a:srgbClr val="465E96"/>
                    </a:gs>
                  </a:gsLst>
                  <a:tileRect/>
                </a:gradFill>
                <a:latin typeface="微软雅黑" panose="020B0503020204020204" charset="-122"/>
              </a:rPr>
              <a:t>项目概述</a:t>
            </a:r>
            <a:endParaRPr lang="zh-CN" sz="2000" b="1" dirty="0">
              <a:gradFill>
                <a:gsLst>
                  <a:gs pos="0">
                    <a:srgbClr val="7992C5"/>
                  </a:gs>
                  <a:gs pos="100000">
                    <a:srgbClr val="465E96"/>
                  </a:gs>
                </a:gsLst>
                <a:tileRect/>
              </a:gradFill>
              <a:latin typeface="微软雅黑" panose="020B0503020204020204" charset="-122"/>
            </a:endParaRPr>
          </a:p>
          <a:p>
            <a:pPr algn="l" eaLnBrk="1" latinLnBrk="0" hangingPunct="0">
              <a:lnSpc>
                <a:spcPct val="100000"/>
              </a:lnSpc>
            </a:pPr>
            <a:endParaRPr lang="zh-CN" sz="1800" b="0" dirty="0">
              <a:gradFill>
                <a:gsLst>
                  <a:gs pos="0">
                    <a:srgbClr val="7992C5"/>
                  </a:gs>
                  <a:gs pos="100000">
                    <a:srgbClr val="465E96"/>
                  </a:gs>
                </a:gsLst>
                <a:tileRect/>
              </a:gradFill>
              <a:latin typeface="微软雅黑" panose="020B0503020204020204" charset="-122"/>
            </a:endParaRPr>
          </a:p>
        </p:txBody>
      </p:sp>
      <p:sp>
        <p:nvSpPr>
          <p:cNvPr id="15" name="New shape"/>
          <p:cNvSpPr/>
          <p:nvPr/>
        </p:nvSpPr>
        <p:spPr>
          <a:xfrm>
            <a:off x="620360" y="213590"/>
            <a:ext cx="2656954" cy="61021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sz="4000" b="1" dirty="0">
                <a:gradFill>
                  <a:gsLst>
                    <a:gs pos="0">
                      <a:srgbClr val="465E96"/>
                    </a:gs>
                    <a:gs pos="100000">
                      <a:srgbClr val="5877B6"/>
                    </a:gs>
                  </a:gsLst>
                  <a:tileRect/>
                </a:gradFill>
                <a:latin typeface="微软雅黑" panose="020B0503020204020204" charset="-122"/>
              </a:rPr>
              <a:t>C</a:t>
            </a:r>
            <a:r>
              <a:rPr sz="3555" b="1" dirty="0">
                <a:gradFill>
                  <a:gsLst>
                    <a:gs pos="0">
                      <a:srgbClr val="465E96"/>
                    </a:gs>
                    <a:gs pos="100000">
                      <a:srgbClr val="5877B6"/>
                    </a:gs>
                  </a:gsLst>
                  <a:tileRect/>
                </a:gradFill>
                <a:latin typeface="微软雅黑" panose="020B0503020204020204" charset="-122"/>
              </a:rPr>
              <a:t>ontents</a:t>
            </a:r>
            <a:endParaRPr sz="3555" b="1" dirty="0">
              <a:gradFill>
                <a:gsLst>
                  <a:gs pos="0">
                    <a:srgbClr val="465E96"/>
                  </a:gs>
                  <a:gs pos="100000">
                    <a:srgbClr val="5877B6"/>
                  </a:gs>
                </a:gsLst>
                <a:tileRect/>
              </a:gradFill>
              <a:latin typeface="微软雅黑" panose="020B0503020204020204" charset="-122"/>
            </a:endParaRPr>
          </a:p>
        </p:txBody>
      </p:sp>
      <p:sp>
        <p:nvSpPr>
          <p:cNvPr id="16" name="New shape"/>
          <p:cNvSpPr/>
          <p:nvPr/>
        </p:nvSpPr>
        <p:spPr>
          <a:xfrm>
            <a:off x="1166261" y="2011212"/>
            <a:ext cx="2300766" cy="58477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square" lIns="0" tIns="0" rIns="0" bIns="0" rtlCol="0" anchor="t">
            <a:spAutoFit/>
          </a:bodyPr>
          <a:lstStyle/>
          <a:p>
            <a:pPr algn="l" eaLnBrk="1" latinLnBrk="0" hangingPunct="0">
              <a:lnSpc>
                <a:spcPct val="100000"/>
              </a:lnSpc>
            </a:pPr>
            <a:r>
              <a:rPr lang="zh-CN" altLang="en-US" sz="2000" b="1" dirty="0">
                <a:gradFill>
                  <a:gsLst>
                    <a:gs pos="0">
                      <a:srgbClr val="7992C5"/>
                    </a:gs>
                    <a:gs pos="100000">
                      <a:srgbClr val="465E96"/>
                    </a:gs>
                  </a:gsLst>
                  <a:tileRect/>
                </a:gradFill>
                <a:latin typeface="微软雅黑" panose="020B0503020204020204" charset="-122"/>
              </a:rPr>
              <a:t>各种坐姿特征值计算</a:t>
            </a:r>
            <a:endParaRPr lang="zh-CN" sz="2000" b="1" dirty="0">
              <a:gradFill>
                <a:gsLst>
                  <a:gs pos="0">
                    <a:srgbClr val="7992C5"/>
                  </a:gs>
                  <a:gs pos="100000">
                    <a:srgbClr val="465E96"/>
                  </a:gs>
                </a:gsLst>
                <a:tileRect/>
              </a:gradFill>
              <a:latin typeface="微软雅黑" panose="020B0503020204020204" charset="-122"/>
            </a:endParaRPr>
          </a:p>
          <a:p>
            <a:pPr algn="l" eaLnBrk="1" latinLnBrk="0" hangingPunct="0">
              <a:lnSpc>
                <a:spcPct val="100000"/>
              </a:lnSpc>
            </a:pPr>
            <a:endParaRPr lang="zh-CN" sz="1800" b="0" dirty="0">
              <a:gradFill>
                <a:gsLst>
                  <a:gs pos="0">
                    <a:srgbClr val="7992C5"/>
                  </a:gs>
                  <a:gs pos="100000">
                    <a:srgbClr val="465E96"/>
                  </a:gs>
                </a:gsLst>
                <a:tileRect/>
              </a:gradFill>
              <a:latin typeface="微软雅黑" panose="020B0503020204020204" charset="-122"/>
            </a:endParaRPr>
          </a:p>
        </p:txBody>
      </p:sp>
      <p:pic>
        <p:nvPicPr>
          <p:cNvPr id="25" name="New picture"/>
          <p:cNvPicPr/>
          <p:nvPr/>
        </p:nvPicPr>
        <p:blipFill>
          <a:blip r:embed="rId6"/>
          <a:srcRect/>
          <a:stretch>
            <a:fillRect/>
          </a:stretch>
        </p:blipFill>
        <p:spPr>
          <a:xfrm>
            <a:off x="721761" y="3020496"/>
            <a:ext cx="265216" cy="265216"/>
          </a:xfrm>
          <a:prstGeom prst="rect">
            <a:avLst/>
          </a:prstGeom>
          <a:ln>
            <a:noFill/>
          </a:ln>
        </p:spPr>
      </p:pic>
      <p:sp>
        <p:nvSpPr>
          <p:cNvPr id="26" name="New shape"/>
          <p:cNvSpPr/>
          <p:nvPr/>
        </p:nvSpPr>
        <p:spPr>
          <a:xfrm>
            <a:off x="1166261" y="2982396"/>
            <a:ext cx="1895376" cy="30777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square" lIns="0" tIns="0" rIns="0" bIns="0" rtlCol="0" anchor="t">
            <a:spAutoFit/>
          </a:bodyPr>
          <a:lstStyle/>
          <a:p>
            <a:pPr algn="l" eaLnBrk="1" latinLnBrk="0" hangingPunct="0">
              <a:lnSpc>
                <a:spcPct val="100000"/>
              </a:lnSpc>
            </a:pPr>
            <a:r>
              <a:rPr lang="zh-CN" altLang="en-US" sz="2000" b="1" dirty="0">
                <a:gradFill>
                  <a:gsLst>
                    <a:gs pos="0">
                      <a:srgbClr val="7992C5"/>
                    </a:gs>
                    <a:gs pos="100000">
                      <a:srgbClr val="465E96"/>
                    </a:gs>
                  </a:gsLst>
                  <a:tileRect/>
                </a:gradFill>
                <a:latin typeface="微软雅黑" panose="020B0503020204020204" charset="-122"/>
              </a:rPr>
              <a:t>用户界面</a:t>
            </a:r>
            <a:endParaRPr lang="zh-CN" sz="1800" b="0" dirty="0">
              <a:gradFill>
                <a:gsLst>
                  <a:gs pos="0">
                    <a:srgbClr val="7992C5"/>
                  </a:gs>
                  <a:gs pos="100000">
                    <a:srgbClr val="465E96"/>
                  </a:gs>
                </a:gsLst>
                <a:tileRect/>
              </a:gradFill>
              <a:latin typeface="微软雅黑" panose="020B0503020204020204" charset="-122"/>
            </a:endParaRPr>
          </a:p>
        </p:txBody>
      </p:sp>
      <p:pic>
        <p:nvPicPr>
          <p:cNvPr id="27" name="New picture"/>
          <p:cNvPicPr/>
          <p:nvPr/>
        </p:nvPicPr>
        <p:blipFill>
          <a:blip r:embed="rId6"/>
          <a:srcRect/>
          <a:stretch>
            <a:fillRect/>
          </a:stretch>
        </p:blipFill>
        <p:spPr>
          <a:xfrm>
            <a:off x="721761" y="3462958"/>
            <a:ext cx="265216" cy="265216"/>
          </a:xfrm>
          <a:prstGeom prst="rect">
            <a:avLst/>
          </a:prstGeom>
          <a:ln>
            <a:noFill/>
          </a:ln>
        </p:spPr>
      </p:pic>
      <p:sp>
        <p:nvSpPr>
          <p:cNvPr id="28" name="New shape"/>
          <p:cNvSpPr/>
          <p:nvPr/>
        </p:nvSpPr>
        <p:spPr>
          <a:xfrm>
            <a:off x="1166261" y="3424858"/>
            <a:ext cx="1895376" cy="58477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square" lIns="0" tIns="0" rIns="0" bIns="0" rtlCol="0" anchor="t">
            <a:spAutoFit/>
          </a:bodyPr>
          <a:lstStyle/>
          <a:p>
            <a:pPr algn="l" eaLnBrk="1" latinLnBrk="0" hangingPunct="0">
              <a:lnSpc>
                <a:spcPct val="100000"/>
              </a:lnSpc>
            </a:pPr>
            <a:r>
              <a:rPr lang="zh-CN" altLang="en-US" sz="2000" b="1" dirty="0">
                <a:gradFill>
                  <a:gsLst>
                    <a:gs pos="0">
                      <a:srgbClr val="7992C5"/>
                    </a:gs>
                    <a:gs pos="100000">
                      <a:srgbClr val="465E96"/>
                    </a:gs>
                  </a:gsLst>
                  <a:tileRect/>
                </a:gradFill>
                <a:latin typeface="微软雅黑" panose="020B0503020204020204" charset="-122"/>
              </a:rPr>
              <a:t>用户使用手册</a:t>
            </a:r>
            <a:endParaRPr lang="zh-CN" sz="2000" b="1" dirty="0">
              <a:gradFill>
                <a:gsLst>
                  <a:gs pos="0">
                    <a:srgbClr val="7992C5"/>
                  </a:gs>
                  <a:gs pos="100000">
                    <a:srgbClr val="465E96"/>
                  </a:gs>
                </a:gsLst>
                <a:tileRect/>
              </a:gradFill>
              <a:latin typeface="微软雅黑" panose="020B0503020204020204" charset="-122"/>
            </a:endParaRPr>
          </a:p>
          <a:p>
            <a:pPr algn="l" eaLnBrk="1" latinLnBrk="0" hangingPunct="0">
              <a:lnSpc>
                <a:spcPct val="100000"/>
              </a:lnSpc>
            </a:pPr>
            <a:endParaRPr lang="zh-CN" sz="1800" b="0" dirty="0">
              <a:gradFill>
                <a:gsLst>
                  <a:gs pos="0">
                    <a:srgbClr val="7992C5"/>
                  </a:gs>
                  <a:gs pos="100000">
                    <a:srgbClr val="465E96"/>
                  </a:gs>
                </a:gsLst>
                <a:tileRect/>
              </a:gradFill>
              <a:latin typeface="微软雅黑" panose="020B0503020204020204" charset="-122"/>
            </a:endParaRPr>
          </a:p>
        </p:txBody>
      </p:sp>
      <p:pic>
        <p:nvPicPr>
          <p:cNvPr id="29" name="New picture"/>
          <p:cNvPicPr/>
          <p:nvPr/>
        </p:nvPicPr>
        <p:blipFill>
          <a:blip r:embed="rId6"/>
          <a:srcRect/>
          <a:stretch>
            <a:fillRect/>
          </a:stretch>
        </p:blipFill>
        <p:spPr>
          <a:xfrm>
            <a:off x="721761" y="3946777"/>
            <a:ext cx="265216" cy="265216"/>
          </a:xfrm>
          <a:prstGeom prst="rect">
            <a:avLst/>
          </a:prstGeom>
          <a:ln>
            <a:noFill/>
          </a:ln>
        </p:spPr>
      </p:pic>
      <p:sp>
        <p:nvSpPr>
          <p:cNvPr id="30" name="New shape"/>
          <p:cNvSpPr/>
          <p:nvPr/>
        </p:nvSpPr>
        <p:spPr>
          <a:xfrm>
            <a:off x="1166261" y="3908677"/>
            <a:ext cx="1895376" cy="30777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square" lIns="0" tIns="0" rIns="0" bIns="0" rtlCol="0" anchor="t">
            <a:spAutoFit/>
          </a:bodyPr>
          <a:lstStyle/>
          <a:p>
            <a:pPr algn="l" eaLnBrk="1" latinLnBrk="0" hangingPunct="0">
              <a:lnSpc>
                <a:spcPct val="100000"/>
              </a:lnSpc>
            </a:pPr>
            <a:r>
              <a:rPr lang="zh-CN" altLang="en-US" sz="2000" b="1" dirty="0">
                <a:gradFill>
                  <a:gsLst>
                    <a:gs pos="0">
                      <a:srgbClr val="7992C5"/>
                    </a:gs>
                    <a:gs pos="100000">
                      <a:srgbClr val="465E96"/>
                    </a:gs>
                  </a:gsLst>
                  <a:tileRect/>
                </a:gradFill>
                <a:latin typeface="微软雅黑" panose="020B0503020204020204" charset="-122"/>
              </a:rPr>
              <a:t>数据分析</a:t>
            </a:r>
            <a:endParaRPr lang="zh-CN" sz="2000" b="1" dirty="0">
              <a:gradFill>
                <a:gsLst>
                  <a:gs pos="0">
                    <a:srgbClr val="7992C5"/>
                  </a:gs>
                  <a:gs pos="100000">
                    <a:srgbClr val="465E96"/>
                  </a:gs>
                </a:gsLst>
                <a:tileRect/>
              </a:gradFill>
              <a:latin typeface="微软雅黑" panose="020B0503020204020204" charset="-122"/>
            </a:endParaRPr>
          </a:p>
        </p:txBody>
      </p:sp>
      <p:pic>
        <p:nvPicPr>
          <p:cNvPr id="31" name="New picture"/>
          <p:cNvPicPr/>
          <p:nvPr/>
        </p:nvPicPr>
        <p:blipFill>
          <a:blip r:embed="rId6"/>
          <a:srcRect/>
          <a:stretch>
            <a:fillRect/>
          </a:stretch>
        </p:blipFill>
        <p:spPr>
          <a:xfrm>
            <a:off x="724793" y="4387197"/>
            <a:ext cx="265216" cy="265216"/>
          </a:xfrm>
          <a:prstGeom prst="rect">
            <a:avLst/>
          </a:prstGeom>
          <a:ln>
            <a:noFill/>
          </a:ln>
        </p:spPr>
      </p:pic>
      <p:sp>
        <p:nvSpPr>
          <p:cNvPr id="32" name="New shape"/>
          <p:cNvSpPr/>
          <p:nvPr/>
        </p:nvSpPr>
        <p:spPr>
          <a:xfrm>
            <a:off x="1169293" y="4349097"/>
            <a:ext cx="1895376" cy="30777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square" lIns="0" tIns="0" rIns="0" bIns="0" rtlCol="0" anchor="t">
            <a:spAutoFit/>
          </a:bodyPr>
          <a:lstStyle/>
          <a:p>
            <a:pPr algn="l" eaLnBrk="1" latinLnBrk="0" hangingPunct="0">
              <a:lnSpc>
                <a:spcPct val="100000"/>
              </a:lnSpc>
            </a:pPr>
            <a:r>
              <a:rPr lang="zh-CN" altLang="en-US" sz="2000" b="1" dirty="0">
                <a:gradFill>
                  <a:gsLst>
                    <a:gs pos="0">
                      <a:srgbClr val="7992C5"/>
                    </a:gs>
                    <a:gs pos="100000">
                      <a:srgbClr val="465E96"/>
                    </a:gs>
                  </a:gsLst>
                  <a:tileRect/>
                </a:gradFill>
                <a:latin typeface="微软雅黑" panose="020B0503020204020204" charset="-122"/>
              </a:rPr>
              <a:t>模型训练</a:t>
            </a:r>
            <a:endParaRPr lang="zh-CN" sz="2000" b="1" dirty="0">
              <a:gradFill>
                <a:gsLst>
                  <a:gs pos="0">
                    <a:srgbClr val="7992C5"/>
                  </a:gs>
                  <a:gs pos="100000">
                    <a:srgbClr val="465E96"/>
                  </a:gs>
                </a:gsLst>
                <a:tileRect/>
              </a:gradFill>
              <a:latin typeface="微软雅黑" panose="020B0503020204020204" charset="-122"/>
            </a:endParaRPr>
          </a:p>
        </p:txBody>
      </p:sp>
      <p:pic>
        <p:nvPicPr>
          <p:cNvPr id="33" name="New picture"/>
          <p:cNvPicPr/>
          <p:nvPr/>
        </p:nvPicPr>
        <p:blipFill>
          <a:blip r:embed="rId6"/>
          <a:srcRect/>
          <a:stretch>
            <a:fillRect/>
          </a:stretch>
        </p:blipFill>
        <p:spPr>
          <a:xfrm>
            <a:off x="719328" y="4816469"/>
            <a:ext cx="265216" cy="265216"/>
          </a:xfrm>
          <a:prstGeom prst="rect">
            <a:avLst/>
          </a:prstGeom>
          <a:ln>
            <a:noFill/>
          </a:ln>
        </p:spPr>
      </p:pic>
      <p:sp>
        <p:nvSpPr>
          <p:cNvPr id="34" name="New shape"/>
          <p:cNvSpPr/>
          <p:nvPr/>
        </p:nvSpPr>
        <p:spPr>
          <a:xfrm>
            <a:off x="1169293" y="4756753"/>
            <a:ext cx="1895376" cy="30777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square" lIns="0" tIns="0" rIns="0" bIns="0" rtlCol="0" anchor="t">
            <a:spAutoFit/>
          </a:bodyPr>
          <a:lstStyle/>
          <a:p>
            <a:pPr algn="l" eaLnBrk="1" latinLnBrk="0" hangingPunct="0">
              <a:lnSpc>
                <a:spcPct val="100000"/>
              </a:lnSpc>
            </a:pPr>
            <a:r>
              <a:rPr lang="en-US" altLang="zh-CN" sz="2000" b="1" dirty="0">
                <a:gradFill>
                  <a:gsLst>
                    <a:gs pos="0">
                      <a:srgbClr val="7992C5"/>
                    </a:gs>
                    <a:gs pos="100000">
                      <a:srgbClr val="465E96"/>
                    </a:gs>
                  </a:gsLst>
                  <a:tileRect/>
                </a:gradFill>
                <a:latin typeface="微软雅黑" panose="020B0503020204020204" charset="-122"/>
              </a:rPr>
              <a:t>UI</a:t>
            </a:r>
            <a:r>
              <a:rPr lang="zh-CN" altLang="en-US" sz="2000" b="1" dirty="0">
                <a:gradFill>
                  <a:gsLst>
                    <a:gs pos="0">
                      <a:srgbClr val="7992C5"/>
                    </a:gs>
                    <a:gs pos="100000">
                      <a:srgbClr val="465E96"/>
                    </a:gs>
                  </a:gsLst>
                  <a:tileRect/>
                </a:gradFill>
                <a:latin typeface="微软雅黑" panose="020B0503020204020204" charset="-122"/>
              </a:rPr>
              <a:t>设计分析</a:t>
            </a:r>
            <a:endParaRPr lang="zh-CN" sz="1800" b="0" dirty="0">
              <a:gradFill>
                <a:gsLst>
                  <a:gs pos="0">
                    <a:srgbClr val="7992C5"/>
                  </a:gs>
                  <a:gs pos="100000">
                    <a:srgbClr val="465E96"/>
                  </a:gs>
                </a:gsLst>
                <a:tileRect/>
              </a:gradFill>
              <a:latin typeface="微软雅黑" panose="020B0503020204020204" charset="-122"/>
            </a:endParaRPr>
          </a:p>
        </p:txBody>
      </p:sp>
      <p:pic>
        <p:nvPicPr>
          <p:cNvPr id="35" name="New picture"/>
          <p:cNvPicPr/>
          <p:nvPr/>
        </p:nvPicPr>
        <p:blipFill>
          <a:blip r:embed="rId6"/>
          <a:srcRect/>
          <a:stretch>
            <a:fillRect/>
          </a:stretch>
        </p:blipFill>
        <p:spPr>
          <a:xfrm>
            <a:off x="721761" y="5265095"/>
            <a:ext cx="265216" cy="265216"/>
          </a:xfrm>
          <a:prstGeom prst="rect">
            <a:avLst/>
          </a:prstGeom>
          <a:ln>
            <a:noFill/>
          </a:ln>
        </p:spPr>
      </p:pic>
      <p:sp>
        <p:nvSpPr>
          <p:cNvPr id="36" name="New shape"/>
          <p:cNvSpPr/>
          <p:nvPr/>
        </p:nvSpPr>
        <p:spPr>
          <a:xfrm>
            <a:off x="1166261" y="5226995"/>
            <a:ext cx="1895376" cy="30777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square" lIns="0" tIns="0" rIns="0" bIns="0" rtlCol="0" anchor="t">
            <a:spAutoFit/>
          </a:bodyPr>
          <a:lstStyle/>
          <a:p>
            <a:pPr algn="l" eaLnBrk="1" latinLnBrk="0" hangingPunct="0">
              <a:lnSpc>
                <a:spcPct val="100000"/>
              </a:lnSpc>
            </a:pPr>
            <a:r>
              <a:rPr lang="zh-CN" altLang="en-US" sz="2000" b="1" dirty="0">
                <a:gradFill>
                  <a:gsLst>
                    <a:gs pos="0">
                      <a:srgbClr val="7992C5"/>
                    </a:gs>
                    <a:gs pos="100000">
                      <a:srgbClr val="465E96"/>
                    </a:gs>
                  </a:gsLst>
                  <a:tileRect/>
                </a:gradFill>
                <a:latin typeface="微软雅黑" panose="020B0503020204020204" charset="-122"/>
              </a:rPr>
              <a:t>成员分工</a:t>
            </a:r>
            <a:endParaRPr lang="zh-CN" sz="1800" b="0" dirty="0">
              <a:gradFill>
                <a:gsLst>
                  <a:gs pos="0">
                    <a:srgbClr val="7992C5"/>
                  </a:gs>
                  <a:gs pos="100000">
                    <a:srgbClr val="465E96"/>
                  </a:gs>
                </a:gsLst>
                <a:tileRect/>
              </a:gradFill>
              <a:latin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327472" y="1964822"/>
            <a:ext cx="3600400" cy="2785377"/>
          </a:xfrm>
          <a:prstGeom prst="rect">
            <a:avLst/>
          </a:prstGeom>
          <a:ln>
            <a:noFill/>
          </a:ln>
        </p:spPr>
      </p:pic>
      <p:sp>
        <p:nvSpPr>
          <p:cNvPr id="5" name="文本框 4"/>
          <p:cNvSpPr txBox="1"/>
          <p:nvPr/>
        </p:nvSpPr>
        <p:spPr>
          <a:xfrm>
            <a:off x="433160" y="2118659"/>
            <a:ext cx="3206680" cy="2785378"/>
          </a:xfrm>
          <a:prstGeom prst="rect">
            <a:avLst/>
          </a:prstGeom>
          <a:noFill/>
        </p:spPr>
        <p:txBody>
          <a:bodyPr wrap="square" rtlCol="0">
            <a:spAutoFit/>
          </a:bodyPr>
          <a:lstStyle/>
          <a:p>
            <a:pPr algn="just"/>
            <a:r>
              <a:rPr lang="en-US" altLang="zh-CN" sz="2000" kern="100" dirty="0">
                <a:effectLst/>
                <a:latin typeface="Times New Roman" panose="02020603050405020304" pitchFamily="18" charset="0"/>
                <a:ea typeface="宋体" panose="02010600030101010101" pitchFamily="2" charset="-122"/>
              </a:rPr>
              <a:t>        </a:t>
            </a:r>
            <a:r>
              <a:rPr lang="zh-CN" altLang="zh-CN" sz="2000" kern="100" dirty="0">
                <a:effectLst/>
                <a:latin typeface="Times New Roman" panose="02020603050405020304" pitchFamily="18" charset="0"/>
                <a:ea typeface="宋体" panose="02010600030101010101" pitchFamily="2" charset="-122"/>
              </a:rPr>
              <a:t>数据展示窗体，主要负责统计并展示一段时间内的数据。展示数据有两个部分：正常坐姿时常与异常坐姿时常；各类非法坐姿的次数统计。并按照时间长短分为 </a:t>
            </a:r>
            <a:r>
              <a:rPr lang="en-US" altLang="zh-CN" sz="2000" kern="100" dirty="0">
                <a:effectLst/>
                <a:latin typeface="Times New Roman" panose="02020603050405020304" pitchFamily="18" charset="0"/>
                <a:ea typeface="宋体" panose="02010600030101010101" pitchFamily="2" charset="-122"/>
              </a:rPr>
              <a:t>4 </a:t>
            </a:r>
            <a:r>
              <a:rPr lang="zh-CN" altLang="zh-CN" sz="2000" kern="100" dirty="0">
                <a:effectLst/>
                <a:latin typeface="Times New Roman" panose="02020603050405020304" pitchFamily="18" charset="0"/>
                <a:ea typeface="宋体" panose="02010600030101010101" pitchFamily="2" charset="-122"/>
              </a:rPr>
              <a:t>个阶段：今日、本周、本月与全部。</a:t>
            </a:r>
            <a:endParaRPr lang="zh-CN" altLang="zh-CN" sz="2000" kern="100" dirty="0">
              <a:effectLst/>
              <a:latin typeface="Times New Roman" panose="02020603050405020304" pitchFamily="18" charset="0"/>
              <a:ea typeface="宋体" panose="02010600030101010101" pitchFamily="2" charset="-122"/>
            </a:endParaRPr>
          </a:p>
          <a:p>
            <a:endParaRPr lang="zh-CN" altLang="en-US" dirty="0"/>
          </a:p>
        </p:txBody>
      </p:sp>
      <p:sp>
        <p:nvSpPr>
          <p:cNvPr id="6" name="文本框 5"/>
          <p:cNvSpPr txBox="1"/>
          <p:nvPr/>
        </p:nvSpPr>
        <p:spPr>
          <a:xfrm>
            <a:off x="615504" y="1603684"/>
            <a:ext cx="2376264" cy="400110"/>
          </a:xfrm>
          <a:prstGeom prst="rect">
            <a:avLst/>
          </a:prstGeom>
          <a:noFill/>
        </p:spPr>
        <p:txBody>
          <a:bodyPr wrap="square" rtlCol="0">
            <a:spAutoFit/>
          </a:bodyPr>
          <a:lstStyle/>
          <a:p>
            <a:r>
              <a:rPr lang="en-US" altLang="zh-CN" sz="2000" b="1" dirty="0">
                <a:solidFill>
                  <a:schemeClr val="accent1">
                    <a:lumMod val="75000"/>
                  </a:schemeClr>
                </a:solidFill>
              </a:rPr>
              <a:t>2. </a:t>
            </a:r>
            <a:r>
              <a:rPr lang="en-US" altLang="zh-CN" sz="2000" b="1" dirty="0" err="1">
                <a:solidFill>
                  <a:schemeClr val="accent1">
                    <a:lumMod val="75000"/>
                  </a:schemeClr>
                </a:solidFill>
              </a:rPr>
              <a:t>FrmDataStatistics</a:t>
            </a:r>
            <a:endParaRPr lang="zh-CN" altLang="en-US" sz="2000" b="1" dirty="0">
              <a:solidFill>
                <a:schemeClr val="accent1">
                  <a:lumMod val="75000"/>
                </a:schemeClr>
              </a:solidFill>
            </a:endParaRPr>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1023" y="1283699"/>
            <a:ext cx="6101505" cy="314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New picture"/>
          <p:cNvPicPr/>
          <p:nvPr/>
        </p:nvPicPr>
        <p:blipFill>
          <a:blip r:embed="rId3"/>
          <a:srcRect/>
          <a:stretch>
            <a:fillRect/>
          </a:stretch>
        </p:blipFill>
        <p:spPr>
          <a:xfrm>
            <a:off x="6864476" y="10402"/>
            <a:ext cx="3362960" cy="2102108"/>
          </a:xfrm>
          <a:prstGeom prst="rect">
            <a:avLst/>
          </a:prstGeom>
          <a:ln>
            <a:noFill/>
          </a:ln>
        </p:spPr>
      </p:pic>
      <p:sp>
        <p:nvSpPr>
          <p:cNvPr id="7" name="New shape"/>
          <p:cNvSpPr/>
          <p:nvPr/>
        </p:nvSpPr>
        <p:spPr>
          <a:xfrm>
            <a:off x="-104576" y="337220"/>
            <a:ext cx="3362960" cy="859959"/>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用户界面</a:t>
            </a:r>
            <a:endParaRPr lang="zh-CN" sz="3000" b="1" dirty="0">
              <a:solidFill>
                <a:srgbClr val="5877B6"/>
              </a:solidFill>
              <a:latin typeface="微软雅黑" panose="020B0503020204020204" charset="-122"/>
            </a:endParaRPr>
          </a:p>
        </p:txBody>
      </p:sp>
      <p:pic>
        <p:nvPicPr>
          <p:cNvPr id="8" name="New picture"/>
          <p:cNvPicPr/>
          <p:nvPr/>
        </p:nvPicPr>
        <p:blipFill>
          <a:blip r:embed="rId4"/>
          <a:srcRect/>
          <a:stretch>
            <a:fillRect/>
          </a:stretch>
        </p:blipFill>
        <p:spPr>
          <a:xfrm>
            <a:off x="7295202" y="-254000"/>
            <a:ext cx="3362960" cy="1082386"/>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327472" y="1964822"/>
            <a:ext cx="3600400" cy="2785377"/>
          </a:xfrm>
          <a:prstGeom prst="rect">
            <a:avLst/>
          </a:prstGeom>
          <a:ln>
            <a:noFill/>
          </a:ln>
        </p:spPr>
      </p:pic>
      <p:sp>
        <p:nvSpPr>
          <p:cNvPr id="5" name="文本框 4"/>
          <p:cNvSpPr txBox="1"/>
          <p:nvPr/>
        </p:nvSpPr>
        <p:spPr>
          <a:xfrm>
            <a:off x="433160" y="2118659"/>
            <a:ext cx="3350696" cy="2585323"/>
          </a:xfrm>
          <a:prstGeom prst="rect">
            <a:avLst/>
          </a:prstGeom>
          <a:noFill/>
        </p:spPr>
        <p:txBody>
          <a:bodyPr wrap="square" rtlCol="0">
            <a:spAutoFit/>
          </a:bodyPr>
          <a:lstStyle/>
          <a:p>
            <a:pPr lvl="0" algn="just"/>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负责“提醒控制”与“记录管理”两个功能的设定。其中，“提醒控制”可以调整每种非法坐姿的提醒间隔次数，还可对提醒语速和音量进行调节，针对不同用户个性化配置；“记录管理”描述了以上展示的数据的存储位置，必要情况可以清空所有记录。</a:t>
            </a:r>
            <a:endParaRPr lang="zh-CN" altLang="zh-CN" sz="1800" kern="100" dirty="0">
              <a:effectLst/>
              <a:latin typeface="Times New Roman" panose="02020603050405020304" pitchFamily="18" charset="0"/>
              <a:ea typeface="宋体" panose="02010600030101010101" pitchFamily="2" charset="-122"/>
            </a:endParaRPr>
          </a:p>
        </p:txBody>
      </p:sp>
      <p:sp>
        <p:nvSpPr>
          <p:cNvPr id="6" name="文本框 5"/>
          <p:cNvSpPr txBox="1"/>
          <p:nvPr/>
        </p:nvSpPr>
        <p:spPr>
          <a:xfrm>
            <a:off x="433160" y="1570974"/>
            <a:ext cx="2376264" cy="400110"/>
          </a:xfrm>
          <a:prstGeom prst="rect">
            <a:avLst/>
          </a:prstGeom>
          <a:noFill/>
        </p:spPr>
        <p:txBody>
          <a:bodyPr wrap="square" rtlCol="0">
            <a:spAutoFit/>
          </a:bodyPr>
          <a:lstStyle/>
          <a:p>
            <a:r>
              <a:rPr lang="en-US" altLang="zh-CN" sz="2000" b="1" dirty="0">
                <a:solidFill>
                  <a:schemeClr val="accent1">
                    <a:lumMod val="75000"/>
                  </a:schemeClr>
                </a:solidFill>
              </a:rPr>
              <a:t>3. </a:t>
            </a:r>
            <a:r>
              <a:rPr lang="en-US" altLang="zh-CN" sz="2000" b="1" dirty="0" err="1">
                <a:solidFill>
                  <a:schemeClr val="accent1">
                    <a:lumMod val="75000"/>
                  </a:schemeClr>
                </a:solidFill>
              </a:rPr>
              <a:t>FrmSettings</a:t>
            </a:r>
            <a:endParaRPr lang="zh-CN" altLang="en-US" sz="2000" b="1" dirty="0">
              <a:solidFill>
                <a:schemeClr val="accent1">
                  <a:lumMod val="75000"/>
                </a:schemeClr>
              </a:solidFill>
            </a:endParaRPr>
          </a:p>
        </p:txBody>
      </p:sp>
      <p:pic>
        <p:nvPicPr>
          <p:cNvPr id="3" name="New picture"/>
          <p:cNvPicPr/>
          <p:nvPr/>
        </p:nvPicPr>
        <p:blipFill>
          <a:blip r:embed="rId2"/>
          <a:srcRect/>
          <a:stretch>
            <a:fillRect/>
          </a:stretch>
        </p:blipFill>
        <p:spPr>
          <a:xfrm>
            <a:off x="6864476" y="10402"/>
            <a:ext cx="3362960" cy="2102108"/>
          </a:xfrm>
          <a:prstGeom prst="rect">
            <a:avLst/>
          </a:prstGeom>
          <a:ln>
            <a:noFill/>
          </a:ln>
        </p:spPr>
      </p:pic>
      <p:sp>
        <p:nvSpPr>
          <p:cNvPr id="7" name="New shape"/>
          <p:cNvSpPr/>
          <p:nvPr/>
        </p:nvSpPr>
        <p:spPr>
          <a:xfrm>
            <a:off x="-104576" y="337220"/>
            <a:ext cx="3362960" cy="859959"/>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用户界面</a:t>
            </a:r>
            <a:endParaRPr lang="zh-CN" sz="3000" b="1" dirty="0">
              <a:solidFill>
                <a:srgbClr val="5877B6"/>
              </a:solidFill>
              <a:latin typeface="微软雅黑" panose="020B0503020204020204" charset="-122"/>
            </a:endParaRPr>
          </a:p>
        </p:txBody>
      </p:sp>
      <p:pic>
        <p:nvPicPr>
          <p:cNvPr id="8" name="New picture"/>
          <p:cNvPicPr/>
          <p:nvPr/>
        </p:nvPicPr>
        <p:blipFill>
          <a:blip r:embed="rId3"/>
          <a:srcRect/>
          <a:stretch>
            <a:fillRect/>
          </a:stretch>
        </p:blipFill>
        <p:spPr>
          <a:xfrm>
            <a:off x="7295202" y="-254000"/>
            <a:ext cx="3362960" cy="1082386"/>
          </a:xfrm>
          <a:prstGeom prst="rect">
            <a:avLst/>
          </a:prstGeom>
          <a:ln>
            <a:noFill/>
          </a:ln>
        </p:spPr>
      </p:pic>
      <p:pic>
        <p:nvPicPr>
          <p:cNvPr id="717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024" y="1417340"/>
            <a:ext cx="6214782" cy="3579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692068" y="2657445"/>
            <a:ext cx="2376264" cy="400110"/>
          </a:xfrm>
          <a:prstGeom prst="rect">
            <a:avLst/>
          </a:prstGeom>
          <a:noFill/>
        </p:spPr>
        <p:txBody>
          <a:bodyPr wrap="square" rtlCol="0">
            <a:spAutoFit/>
          </a:bodyPr>
          <a:lstStyle/>
          <a:p>
            <a:r>
              <a:rPr lang="en-US" altLang="zh-CN" sz="2000" b="1" dirty="0">
                <a:solidFill>
                  <a:schemeClr val="accent1">
                    <a:lumMod val="75000"/>
                  </a:schemeClr>
                </a:solidFill>
              </a:rPr>
              <a:t>5. </a:t>
            </a:r>
            <a:r>
              <a:rPr lang="en-US" altLang="zh-CN" sz="2000" b="1" dirty="0" err="1">
                <a:solidFill>
                  <a:schemeClr val="accent1">
                    <a:lumMod val="75000"/>
                  </a:schemeClr>
                </a:solidFill>
              </a:rPr>
              <a:t>FrmAbout</a:t>
            </a:r>
            <a:endParaRPr lang="zh-CN" altLang="en-US" sz="2000" b="1" dirty="0">
              <a:solidFill>
                <a:schemeClr val="accent1">
                  <a:lumMod val="75000"/>
                </a:schemeClr>
              </a:solidFill>
            </a:endParaRPr>
          </a:p>
        </p:txBody>
      </p:sp>
      <p:pic>
        <p:nvPicPr>
          <p:cNvPr id="3" name="New picture"/>
          <p:cNvPicPr/>
          <p:nvPr/>
        </p:nvPicPr>
        <p:blipFill>
          <a:blip r:embed="rId1"/>
          <a:srcRect/>
          <a:stretch>
            <a:fillRect/>
          </a:stretch>
        </p:blipFill>
        <p:spPr>
          <a:xfrm>
            <a:off x="6880200" y="21729"/>
            <a:ext cx="3362960" cy="2102108"/>
          </a:xfrm>
          <a:prstGeom prst="rect">
            <a:avLst/>
          </a:prstGeom>
          <a:ln>
            <a:noFill/>
          </a:ln>
        </p:spPr>
      </p:pic>
      <p:sp>
        <p:nvSpPr>
          <p:cNvPr id="7" name="New shape"/>
          <p:cNvSpPr/>
          <p:nvPr/>
        </p:nvSpPr>
        <p:spPr>
          <a:xfrm>
            <a:off x="-155168" y="180483"/>
            <a:ext cx="3002920" cy="491166"/>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用户界面</a:t>
            </a:r>
            <a:endParaRPr lang="zh-CN" sz="3000" b="1" dirty="0">
              <a:solidFill>
                <a:srgbClr val="5877B6"/>
              </a:solidFill>
              <a:latin typeface="微软雅黑" panose="020B0503020204020204" charset="-122"/>
            </a:endParaRPr>
          </a:p>
        </p:txBody>
      </p:sp>
      <p:pic>
        <p:nvPicPr>
          <p:cNvPr id="8" name="New picture"/>
          <p:cNvPicPr/>
          <p:nvPr/>
        </p:nvPicPr>
        <p:blipFill>
          <a:blip r:embed="rId2"/>
          <a:srcRect/>
          <a:stretch>
            <a:fillRect/>
          </a:stretch>
        </p:blipFill>
        <p:spPr>
          <a:xfrm>
            <a:off x="7295202" y="-254000"/>
            <a:ext cx="3362960" cy="1082386"/>
          </a:xfrm>
          <a:prstGeom prst="rect">
            <a:avLst/>
          </a:prstGeom>
          <a:ln>
            <a:noFill/>
          </a:ln>
        </p:spPr>
      </p:pic>
      <p:pic>
        <p:nvPicPr>
          <p:cNvPr id="8195"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426" y="1373226"/>
            <a:ext cx="5168652" cy="424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84" y="3145531"/>
            <a:ext cx="5224016" cy="180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471488" y="973116"/>
            <a:ext cx="2376264" cy="400110"/>
          </a:xfrm>
          <a:prstGeom prst="rect">
            <a:avLst/>
          </a:prstGeom>
          <a:noFill/>
        </p:spPr>
        <p:txBody>
          <a:bodyPr wrap="square" rtlCol="0">
            <a:spAutoFit/>
          </a:bodyPr>
          <a:lstStyle/>
          <a:p>
            <a:r>
              <a:rPr lang="en-US" altLang="zh-CN" sz="2000" b="1" dirty="0">
                <a:solidFill>
                  <a:schemeClr val="accent1">
                    <a:lumMod val="75000"/>
                  </a:schemeClr>
                </a:solidFill>
              </a:rPr>
              <a:t>4. </a:t>
            </a:r>
            <a:r>
              <a:rPr lang="en-US" altLang="zh-CN" sz="2000" b="1" dirty="0" err="1">
                <a:solidFill>
                  <a:schemeClr val="accent1">
                    <a:lumMod val="75000"/>
                  </a:schemeClr>
                </a:solidFill>
              </a:rPr>
              <a:t>FrmHelper</a:t>
            </a:r>
            <a:endParaRPr lang="zh-CN" altLang="en-US" sz="2000" b="1" dirty="0">
              <a:solidFill>
                <a:schemeClr val="accent1">
                  <a:lumMod val="75000"/>
                </a:schemeClr>
              </a:solidFill>
            </a:endParaRPr>
          </a:p>
        </p:txBody>
      </p:sp>
      <p:pic>
        <p:nvPicPr>
          <p:cNvPr id="12" name="New picture"/>
          <p:cNvPicPr/>
          <p:nvPr/>
        </p:nvPicPr>
        <p:blipFill>
          <a:blip r:embed="rId5"/>
          <a:srcRect/>
          <a:stretch>
            <a:fillRect/>
          </a:stretch>
        </p:blipFill>
        <p:spPr>
          <a:xfrm>
            <a:off x="5692068" y="1705372"/>
            <a:ext cx="2628292" cy="648072"/>
          </a:xfrm>
          <a:prstGeom prst="rect">
            <a:avLst/>
          </a:prstGeom>
          <a:ln>
            <a:noFill/>
          </a:ln>
        </p:spPr>
      </p:pic>
      <p:sp>
        <p:nvSpPr>
          <p:cNvPr id="13" name="文本框 12"/>
          <p:cNvSpPr txBox="1"/>
          <p:nvPr/>
        </p:nvSpPr>
        <p:spPr>
          <a:xfrm>
            <a:off x="5872088" y="1869309"/>
            <a:ext cx="2577229" cy="369332"/>
          </a:xfrm>
          <a:prstGeom prst="rect">
            <a:avLst/>
          </a:prstGeom>
          <a:noFill/>
        </p:spPr>
        <p:txBody>
          <a:bodyPr wrap="square" rtlCol="0">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系统的相关</a:t>
            </a:r>
            <a:r>
              <a:rPr lang="zh-CN" altLang="en-US" sz="1800" kern="100" dirty="0">
                <a:latin typeface="Times New Roman" panose="02020603050405020304" pitchFamily="18" charset="0"/>
                <a:ea typeface="宋体" panose="02010600030101010101" pitchFamily="2" charset="-122"/>
                <a:cs typeface="Times New Roman" panose="02020603050405020304" pitchFamily="18" charset="0"/>
              </a:rPr>
              <a:t>功能</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介绍</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866900"/>
            <a:ext cx="10159874" cy="2497084"/>
          </a:xfrm>
          <a:prstGeom prst="rect">
            <a:avLst/>
          </a:prstGeom>
          <a:ln>
            <a:noFill/>
          </a:ln>
        </p:spPr>
      </p:pic>
      <p:pic>
        <p:nvPicPr>
          <p:cNvPr id="3" name="New picture"/>
          <p:cNvPicPr/>
          <p:nvPr/>
        </p:nvPicPr>
        <p:blipFill>
          <a:blip r:embed="rId2"/>
          <a:srcRect/>
          <a:stretch>
            <a:fillRect/>
          </a:stretch>
        </p:blipFill>
        <p:spPr>
          <a:xfrm>
            <a:off x="546100" y="901700"/>
            <a:ext cx="3545290" cy="3640236"/>
          </a:xfrm>
          <a:prstGeom prst="rect">
            <a:avLst/>
          </a:prstGeom>
          <a:ln>
            <a:noFill/>
          </a:ln>
        </p:spPr>
      </p:pic>
      <p:sp>
        <p:nvSpPr>
          <p:cNvPr id="4" name="New shape"/>
          <p:cNvSpPr/>
          <p:nvPr/>
        </p:nvSpPr>
        <p:spPr>
          <a:xfrm>
            <a:off x="5156200" y="2610042"/>
            <a:ext cx="2097596" cy="30734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sz="2000" b="1" dirty="0">
                <a:solidFill>
                  <a:srgbClr val="FFFFFF"/>
                </a:solidFill>
                <a:latin typeface="微软雅黑" panose="020B0503020204020204" charset="-122"/>
              </a:rPr>
              <a:t>PART 0</a:t>
            </a:r>
            <a:r>
              <a:rPr lang="en-US" sz="2000" b="1" dirty="0">
                <a:solidFill>
                  <a:srgbClr val="FFFFFF"/>
                </a:solidFill>
                <a:latin typeface="微软雅黑" panose="020B0503020204020204" charset="-122"/>
              </a:rPr>
              <a:t>6</a:t>
            </a:r>
            <a:endParaRPr lang="en-US" sz="2000" b="1" dirty="0">
              <a:solidFill>
                <a:srgbClr val="FFFFFF"/>
              </a:solidFill>
              <a:latin typeface="微软雅黑" panose="020B0503020204020204" charset="-122"/>
            </a:endParaRPr>
          </a:p>
        </p:txBody>
      </p:sp>
      <p:sp>
        <p:nvSpPr>
          <p:cNvPr id="5" name="New shape"/>
          <p:cNvSpPr/>
          <p:nvPr/>
        </p:nvSpPr>
        <p:spPr>
          <a:xfrm>
            <a:off x="5156200" y="3441700"/>
            <a:ext cx="4474871" cy="2376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50000"/>
              </a:lnSpc>
            </a:pPr>
            <a:endParaRPr lang="zh-CN" sz="1165" b="0" dirty="0">
              <a:solidFill>
                <a:srgbClr val="D9D9D9"/>
              </a:solidFill>
              <a:latin typeface="微软雅黑" panose="020B0503020204020204" charset="-122"/>
            </a:endParaRPr>
          </a:p>
        </p:txBody>
      </p:sp>
      <p:sp>
        <p:nvSpPr>
          <p:cNvPr id="6" name="New shape"/>
          <p:cNvSpPr/>
          <p:nvPr/>
        </p:nvSpPr>
        <p:spPr>
          <a:xfrm>
            <a:off x="4647565" y="2958465"/>
            <a:ext cx="5266055" cy="67818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noAutofit/>
          </a:bodyPr>
          <a:lstStyle/>
          <a:p>
            <a:pPr algn="l" eaLnBrk="1" latinLnBrk="0" hangingPunct="0">
              <a:lnSpc>
                <a:spcPct val="100000"/>
              </a:lnSpc>
            </a:pPr>
            <a:r>
              <a:rPr lang="zh-CN" sz="4445" b="1" dirty="0">
                <a:solidFill>
                  <a:srgbClr val="FFFFFF"/>
                </a:solidFill>
                <a:latin typeface="微软雅黑" panose="020B0503020204020204" charset="-122"/>
              </a:rPr>
              <a:t>用户使用</a:t>
            </a:r>
            <a:r>
              <a:rPr lang="zh-CN" sz="4445" b="1" dirty="0">
                <a:solidFill>
                  <a:srgbClr val="FFFFFF"/>
                </a:solidFill>
                <a:latin typeface="微软雅黑" panose="020B0503020204020204" charset="-122"/>
              </a:rPr>
              <a:t>手册</a:t>
            </a:r>
            <a:endParaRPr lang="zh-CN" sz="4445" b="1" dirty="0">
              <a:solidFill>
                <a:srgbClr val="FFFFFF"/>
              </a:solidFill>
              <a:latin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2019300" y="0"/>
            <a:ext cx="2583167" cy="5714494"/>
          </a:xfrm>
          <a:prstGeom prst="rect">
            <a:avLst/>
          </a:prstGeom>
          <a:ln>
            <a:noFill/>
          </a:ln>
        </p:spPr>
      </p:pic>
      <p:pic>
        <p:nvPicPr>
          <p:cNvPr id="3" name="New picture"/>
          <p:cNvPicPr/>
          <p:nvPr/>
        </p:nvPicPr>
        <p:blipFill>
          <a:blip r:embed="rId2"/>
          <a:srcRect/>
          <a:stretch>
            <a:fillRect/>
          </a:stretch>
        </p:blipFill>
        <p:spPr>
          <a:xfrm>
            <a:off x="4892428" y="1436108"/>
            <a:ext cx="814638" cy="403205"/>
          </a:xfrm>
          <a:prstGeom prst="rect">
            <a:avLst/>
          </a:prstGeom>
          <a:ln>
            <a:noFill/>
          </a:ln>
        </p:spPr>
      </p:pic>
      <p:pic>
        <p:nvPicPr>
          <p:cNvPr id="4" name="New picture"/>
          <p:cNvPicPr/>
          <p:nvPr/>
        </p:nvPicPr>
        <p:blipFill>
          <a:blip r:embed="rId3"/>
          <a:srcRect/>
          <a:stretch>
            <a:fillRect/>
          </a:stretch>
        </p:blipFill>
        <p:spPr>
          <a:xfrm>
            <a:off x="5702300" y="1079500"/>
            <a:ext cx="3894059" cy="1084918"/>
          </a:xfrm>
          <a:prstGeom prst="rect">
            <a:avLst/>
          </a:prstGeom>
          <a:ln>
            <a:noFill/>
          </a:ln>
        </p:spPr>
      </p:pic>
      <p:pic>
        <p:nvPicPr>
          <p:cNvPr id="6" name="New picture"/>
          <p:cNvPicPr/>
          <p:nvPr/>
        </p:nvPicPr>
        <p:blipFill>
          <a:blip r:embed="rId4"/>
          <a:srcRect/>
          <a:stretch>
            <a:fillRect/>
          </a:stretch>
        </p:blipFill>
        <p:spPr>
          <a:xfrm>
            <a:off x="4892428" y="2780695"/>
            <a:ext cx="814638" cy="403205"/>
          </a:xfrm>
          <a:prstGeom prst="rect">
            <a:avLst/>
          </a:prstGeom>
          <a:ln>
            <a:noFill/>
          </a:ln>
        </p:spPr>
      </p:pic>
      <p:pic>
        <p:nvPicPr>
          <p:cNvPr id="7" name="New picture"/>
          <p:cNvPicPr/>
          <p:nvPr/>
        </p:nvPicPr>
        <p:blipFill>
          <a:blip r:embed="rId5"/>
          <a:srcRect/>
          <a:stretch>
            <a:fillRect/>
          </a:stretch>
        </p:blipFill>
        <p:spPr>
          <a:xfrm>
            <a:off x="5702300" y="2463800"/>
            <a:ext cx="3894059" cy="1084918"/>
          </a:xfrm>
          <a:prstGeom prst="rect">
            <a:avLst/>
          </a:prstGeom>
          <a:ln>
            <a:noFill/>
          </a:ln>
        </p:spPr>
      </p:pic>
      <p:pic>
        <p:nvPicPr>
          <p:cNvPr id="9" name="New picture"/>
          <p:cNvPicPr/>
          <p:nvPr/>
        </p:nvPicPr>
        <p:blipFill>
          <a:blip r:embed="rId6"/>
          <a:srcRect/>
          <a:stretch>
            <a:fillRect/>
          </a:stretch>
        </p:blipFill>
        <p:spPr>
          <a:xfrm>
            <a:off x="4881601" y="4203354"/>
            <a:ext cx="814638" cy="403205"/>
          </a:xfrm>
          <a:prstGeom prst="rect">
            <a:avLst/>
          </a:prstGeom>
          <a:ln>
            <a:noFill/>
          </a:ln>
        </p:spPr>
      </p:pic>
      <p:pic>
        <p:nvPicPr>
          <p:cNvPr id="10" name="New picture"/>
          <p:cNvPicPr/>
          <p:nvPr/>
        </p:nvPicPr>
        <p:blipFill>
          <a:blip r:embed="rId3"/>
          <a:srcRect/>
          <a:stretch>
            <a:fillRect/>
          </a:stretch>
        </p:blipFill>
        <p:spPr>
          <a:xfrm>
            <a:off x="5702300" y="3835400"/>
            <a:ext cx="3894059" cy="1084918"/>
          </a:xfrm>
          <a:prstGeom prst="rect">
            <a:avLst/>
          </a:prstGeom>
          <a:ln>
            <a:noFill/>
          </a:ln>
        </p:spPr>
      </p:pic>
      <p:sp>
        <p:nvSpPr>
          <p:cNvPr id="12" name="New shape"/>
          <p:cNvSpPr/>
          <p:nvPr/>
        </p:nvSpPr>
        <p:spPr>
          <a:xfrm>
            <a:off x="6515100" y="1447800"/>
            <a:ext cx="3012910" cy="166328"/>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20000"/>
              </a:lnSpc>
            </a:pPr>
            <a:r>
              <a:rPr lang="zh-CN" sz="1000" b="0" dirty="0">
                <a:solidFill>
                  <a:srgbClr val="000000"/>
                </a:solidFill>
                <a:latin typeface="Arial" panose="020B0604020202020204"/>
              </a:rPr>
              <a:t> </a:t>
            </a:r>
            <a:endParaRPr lang="zh-CN" sz="1000" b="0" dirty="0">
              <a:solidFill>
                <a:srgbClr val="000000"/>
              </a:solidFill>
              <a:latin typeface="Arial" panose="020B0604020202020204"/>
            </a:endParaRPr>
          </a:p>
        </p:txBody>
      </p:sp>
      <p:sp>
        <p:nvSpPr>
          <p:cNvPr id="16" name="New shape"/>
          <p:cNvSpPr/>
          <p:nvPr/>
        </p:nvSpPr>
        <p:spPr>
          <a:xfrm>
            <a:off x="-155168" y="180483"/>
            <a:ext cx="3002920" cy="491166"/>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用户使用手册</a:t>
            </a:r>
            <a:endParaRPr lang="zh-CN" sz="3000" b="1" dirty="0">
              <a:solidFill>
                <a:srgbClr val="5877B6"/>
              </a:solidFill>
              <a:latin typeface="微软雅黑" panose="020B0503020204020204" charset="-122"/>
            </a:endParaRPr>
          </a:p>
        </p:txBody>
      </p:sp>
      <p:sp>
        <p:nvSpPr>
          <p:cNvPr id="17" name="文本框 16"/>
          <p:cNvSpPr txBox="1"/>
          <p:nvPr/>
        </p:nvSpPr>
        <p:spPr>
          <a:xfrm>
            <a:off x="5094538" y="677227"/>
            <a:ext cx="2376264" cy="400110"/>
          </a:xfrm>
          <a:prstGeom prst="rect">
            <a:avLst/>
          </a:prstGeom>
          <a:noFill/>
        </p:spPr>
        <p:txBody>
          <a:bodyPr wrap="square" rtlCol="0">
            <a:spAutoFit/>
          </a:bodyPr>
          <a:lstStyle/>
          <a:p>
            <a:r>
              <a:rPr lang="en-US" altLang="zh-CN" sz="2000" b="1" dirty="0">
                <a:solidFill>
                  <a:schemeClr val="accent1">
                    <a:lumMod val="75000"/>
                  </a:schemeClr>
                </a:solidFill>
              </a:rPr>
              <a:t>1. </a:t>
            </a:r>
            <a:r>
              <a:rPr lang="zh-CN" altLang="en-US" sz="2000" b="1" dirty="0">
                <a:solidFill>
                  <a:schemeClr val="accent1">
                    <a:lumMod val="75000"/>
                  </a:schemeClr>
                </a:solidFill>
              </a:rPr>
              <a:t>开始检测</a:t>
            </a:r>
            <a:endParaRPr lang="zh-CN" altLang="en-US" sz="2000" b="1" dirty="0">
              <a:solidFill>
                <a:schemeClr val="accent1">
                  <a:lumMod val="75000"/>
                </a:schemeClr>
              </a:solidFill>
            </a:endParaRPr>
          </a:p>
        </p:txBody>
      </p:sp>
      <p:sp>
        <p:nvSpPr>
          <p:cNvPr id="18" name="文本框 17"/>
          <p:cNvSpPr txBox="1"/>
          <p:nvPr/>
        </p:nvSpPr>
        <p:spPr>
          <a:xfrm>
            <a:off x="5080000" y="2118047"/>
            <a:ext cx="2376264" cy="400110"/>
          </a:xfrm>
          <a:prstGeom prst="rect">
            <a:avLst/>
          </a:prstGeom>
          <a:noFill/>
        </p:spPr>
        <p:txBody>
          <a:bodyPr wrap="square" rtlCol="0">
            <a:spAutoFit/>
          </a:bodyPr>
          <a:lstStyle/>
          <a:p>
            <a:r>
              <a:rPr lang="en-US" altLang="zh-CN" sz="2000" b="1" dirty="0">
                <a:solidFill>
                  <a:schemeClr val="accent1">
                    <a:lumMod val="75000"/>
                  </a:schemeClr>
                </a:solidFill>
              </a:rPr>
              <a:t>2. </a:t>
            </a:r>
            <a:r>
              <a:rPr lang="zh-CN" altLang="en-US" sz="2000" b="1" dirty="0">
                <a:solidFill>
                  <a:schemeClr val="accent1">
                    <a:lumMod val="75000"/>
                  </a:schemeClr>
                </a:solidFill>
              </a:rPr>
              <a:t>文字、语音提示</a:t>
            </a:r>
            <a:endParaRPr lang="zh-CN" altLang="en-US" sz="2000" b="1" dirty="0">
              <a:solidFill>
                <a:schemeClr val="accent1">
                  <a:lumMod val="75000"/>
                </a:schemeClr>
              </a:solidFill>
            </a:endParaRPr>
          </a:p>
        </p:txBody>
      </p:sp>
      <p:sp>
        <p:nvSpPr>
          <p:cNvPr id="19" name="文本框 18"/>
          <p:cNvSpPr txBox="1"/>
          <p:nvPr/>
        </p:nvSpPr>
        <p:spPr>
          <a:xfrm>
            <a:off x="5080000" y="3492004"/>
            <a:ext cx="2376264" cy="400110"/>
          </a:xfrm>
          <a:prstGeom prst="rect">
            <a:avLst/>
          </a:prstGeom>
          <a:noFill/>
        </p:spPr>
        <p:txBody>
          <a:bodyPr wrap="square" rtlCol="0">
            <a:spAutoFit/>
          </a:bodyPr>
          <a:lstStyle/>
          <a:p>
            <a:r>
              <a:rPr lang="en-US" altLang="zh-CN" sz="2000" b="1" dirty="0">
                <a:solidFill>
                  <a:schemeClr val="accent1">
                    <a:lumMod val="75000"/>
                  </a:schemeClr>
                </a:solidFill>
              </a:rPr>
              <a:t>3. </a:t>
            </a:r>
            <a:r>
              <a:rPr lang="zh-CN" altLang="en-US" sz="2000" b="1" dirty="0">
                <a:solidFill>
                  <a:schemeClr val="accent1">
                    <a:lumMod val="75000"/>
                  </a:schemeClr>
                </a:solidFill>
              </a:rPr>
              <a:t>数据统计</a:t>
            </a:r>
            <a:endParaRPr lang="zh-CN" altLang="en-US" sz="2000" b="1" dirty="0">
              <a:solidFill>
                <a:schemeClr val="accent1">
                  <a:lumMod val="75000"/>
                </a:schemeClr>
              </a:solidFill>
            </a:endParaRPr>
          </a:p>
        </p:txBody>
      </p:sp>
      <p:pic>
        <p:nvPicPr>
          <p:cNvPr id="21" name="图片 20"/>
          <p:cNvPicPr>
            <a:picLocks noChangeAspect="1"/>
          </p:cNvPicPr>
          <p:nvPr/>
        </p:nvPicPr>
        <p:blipFill>
          <a:blip r:embed="rId7"/>
          <a:stretch>
            <a:fillRect/>
          </a:stretch>
        </p:blipFill>
        <p:spPr>
          <a:xfrm>
            <a:off x="6776935" y="712271"/>
            <a:ext cx="2203029" cy="1146938"/>
          </a:xfrm>
          <a:prstGeom prst="rect">
            <a:avLst/>
          </a:prstGeom>
          <a:effectLst>
            <a:outerShdw blurRad="50800" dist="38100" dir="2700000" algn="tl" rotWithShape="0">
              <a:prstClr val="black">
                <a:alpha val="40000"/>
              </a:prstClr>
            </a:outerShdw>
          </a:effectLst>
        </p:spPr>
      </p:pic>
      <p:pic>
        <p:nvPicPr>
          <p:cNvPr id="23" name="图片 22"/>
          <p:cNvPicPr>
            <a:picLocks noChangeAspect="1"/>
          </p:cNvPicPr>
          <p:nvPr/>
        </p:nvPicPr>
        <p:blipFill>
          <a:blip r:embed="rId8"/>
          <a:stretch>
            <a:fillRect/>
          </a:stretch>
        </p:blipFill>
        <p:spPr>
          <a:xfrm>
            <a:off x="129013" y="1414556"/>
            <a:ext cx="4647106" cy="2613997"/>
          </a:xfrm>
          <a:prstGeom prst="rect">
            <a:avLst/>
          </a:prstGeom>
          <a:effectLst>
            <a:outerShdw blurRad="50800" dist="38100" dir="2700000" algn="tl" rotWithShape="0">
              <a:prstClr val="black">
                <a:alpha val="40000"/>
              </a:prstClr>
            </a:outerShdw>
          </a:effectLst>
        </p:spPr>
      </p:pic>
      <p:sp>
        <p:nvSpPr>
          <p:cNvPr id="24" name="文本框 23"/>
          <p:cNvSpPr txBox="1"/>
          <p:nvPr/>
        </p:nvSpPr>
        <p:spPr>
          <a:xfrm>
            <a:off x="281252" y="922948"/>
            <a:ext cx="2376264" cy="400110"/>
          </a:xfrm>
          <a:prstGeom prst="rect">
            <a:avLst/>
          </a:prstGeom>
          <a:noFill/>
        </p:spPr>
        <p:txBody>
          <a:bodyPr wrap="square" rtlCol="0">
            <a:spAutoFit/>
          </a:bodyPr>
          <a:lstStyle/>
          <a:p>
            <a:r>
              <a:rPr lang="zh-CN" altLang="en-US" sz="2000" b="1" dirty="0">
                <a:solidFill>
                  <a:schemeClr val="accent1">
                    <a:lumMod val="75000"/>
                  </a:schemeClr>
                </a:solidFill>
              </a:rPr>
              <a:t>主界面</a:t>
            </a:r>
            <a:endParaRPr lang="zh-CN" altLang="en-US" sz="2000" b="1" dirty="0">
              <a:solidFill>
                <a:schemeClr val="accent1">
                  <a:lumMod val="75000"/>
                </a:schemeClr>
              </a:solidFill>
            </a:endParaRPr>
          </a:p>
        </p:txBody>
      </p:sp>
      <p:pic>
        <p:nvPicPr>
          <p:cNvPr id="26" name="图片 25"/>
          <p:cNvPicPr>
            <a:picLocks noChangeAspect="1"/>
          </p:cNvPicPr>
          <p:nvPr/>
        </p:nvPicPr>
        <p:blipFill>
          <a:blip r:embed="rId9"/>
          <a:stretch>
            <a:fillRect/>
          </a:stretch>
        </p:blipFill>
        <p:spPr>
          <a:xfrm>
            <a:off x="6719248" y="2518157"/>
            <a:ext cx="2260716" cy="952549"/>
          </a:xfrm>
          <a:prstGeom prst="rect">
            <a:avLst/>
          </a:prstGeom>
          <a:effectLst>
            <a:outerShdw blurRad="50800" dist="38100" dir="2700000" algn="tl" rotWithShape="0">
              <a:prstClr val="black">
                <a:alpha val="40000"/>
              </a:prstClr>
            </a:outerShdw>
          </a:effectLst>
        </p:spPr>
      </p:pic>
      <p:pic>
        <p:nvPicPr>
          <p:cNvPr id="28" name="图片 27"/>
          <p:cNvPicPr>
            <a:picLocks noChangeAspect="1"/>
          </p:cNvPicPr>
          <p:nvPr/>
        </p:nvPicPr>
        <p:blipFill>
          <a:blip r:embed="rId10"/>
          <a:stretch>
            <a:fillRect/>
          </a:stretch>
        </p:blipFill>
        <p:spPr>
          <a:xfrm>
            <a:off x="7174712" y="3613266"/>
            <a:ext cx="1349788" cy="2044467"/>
          </a:xfrm>
          <a:prstGeom prst="rect">
            <a:avLst/>
          </a:prstGeom>
          <a:effectLst>
            <a:outerShdw blurRad="50800" dist="38100" dir="2700000" algn="tl" rotWithShape="0">
              <a:prstClr val="black">
                <a:alpha val="40000"/>
              </a:prstClr>
            </a:outerShdw>
          </a:effectLst>
        </p:spPr>
      </p:pic>
      <p:pic>
        <p:nvPicPr>
          <p:cNvPr id="29" name="New picture"/>
          <p:cNvPicPr/>
          <p:nvPr/>
        </p:nvPicPr>
        <p:blipFill>
          <a:blip r:embed="rId11"/>
          <a:srcRect/>
          <a:stretch>
            <a:fillRect/>
          </a:stretch>
        </p:blipFill>
        <p:spPr>
          <a:xfrm>
            <a:off x="202957" y="4120051"/>
            <a:ext cx="4573162" cy="1390449"/>
          </a:xfrm>
          <a:prstGeom prst="rect">
            <a:avLst/>
          </a:prstGeom>
          <a:ln>
            <a:noFill/>
          </a:ln>
        </p:spPr>
      </p:pic>
      <p:sp>
        <p:nvSpPr>
          <p:cNvPr id="30" name="文本框 29"/>
          <p:cNvSpPr txBox="1"/>
          <p:nvPr/>
        </p:nvSpPr>
        <p:spPr>
          <a:xfrm>
            <a:off x="281252" y="4145340"/>
            <a:ext cx="4494867" cy="1569660"/>
          </a:xfrm>
          <a:prstGeom prst="rect">
            <a:avLst/>
          </a:prstGeom>
          <a:noFill/>
        </p:spPr>
        <p:txBody>
          <a:bodyPr wrap="square" rtlCol="0">
            <a:spAutoFit/>
          </a:bodyPr>
          <a:lstStyle/>
          <a:p>
            <a:pPr algn="just"/>
            <a:r>
              <a:rPr lang="zh-CN" altLang="en-US" sz="1400" kern="100" dirty="0">
                <a:latin typeface="等线" panose="02010600030101010101" pitchFamily="2" charset="-122"/>
                <a:ea typeface="等线" panose="02010600030101010101" pitchFamily="2" charset="-122"/>
                <a:cs typeface="Times New Roman" panose="02020603050405020304" pitchFamily="18" charset="0"/>
              </a:rPr>
              <a:t>① </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打开系统</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在电脑或移动设备上打开系统，进入主界面。</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② </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开始检测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点击“开始检测”按钮，系统会自动开启摄像头，并对您的坐姿进行实时监测。监测到您的坐姿不正确时，系统会通过语音或文字提示，提醒您调整坐姿。</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200"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2019300" y="0"/>
            <a:ext cx="2583167" cy="5714494"/>
          </a:xfrm>
          <a:prstGeom prst="rect">
            <a:avLst/>
          </a:prstGeom>
          <a:ln>
            <a:noFill/>
          </a:ln>
        </p:spPr>
      </p:pic>
      <p:pic>
        <p:nvPicPr>
          <p:cNvPr id="3" name="New picture"/>
          <p:cNvPicPr/>
          <p:nvPr/>
        </p:nvPicPr>
        <p:blipFill>
          <a:blip r:embed="rId2"/>
          <a:srcRect/>
          <a:stretch>
            <a:fillRect/>
          </a:stretch>
        </p:blipFill>
        <p:spPr>
          <a:xfrm>
            <a:off x="4892428" y="1436108"/>
            <a:ext cx="814638" cy="403205"/>
          </a:xfrm>
          <a:prstGeom prst="rect">
            <a:avLst/>
          </a:prstGeom>
          <a:ln>
            <a:noFill/>
          </a:ln>
        </p:spPr>
      </p:pic>
      <p:pic>
        <p:nvPicPr>
          <p:cNvPr id="4" name="New picture"/>
          <p:cNvPicPr/>
          <p:nvPr/>
        </p:nvPicPr>
        <p:blipFill>
          <a:blip r:embed="rId3"/>
          <a:srcRect/>
          <a:stretch>
            <a:fillRect/>
          </a:stretch>
        </p:blipFill>
        <p:spPr>
          <a:xfrm>
            <a:off x="5702300" y="1077337"/>
            <a:ext cx="4130228" cy="1087081"/>
          </a:xfrm>
          <a:prstGeom prst="rect">
            <a:avLst/>
          </a:prstGeom>
          <a:ln>
            <a:noFill/>
          </a:ln>
        </p:spPr>
      </p:pic>
      <p:pic>
        <p:nvPicPr>
          <p:cNvPr id="6" name="New picture"/>
          <p:cNvPicPr/>
          <p:nvPr/>
        </p:nvPicPr>
        <p:blipFill>
          <a:blip r:embed="rId4"/>
          <a:srcRect/>
          <a:stretch>
            <a:fillRect/>
          </a:stretch>
        </p:blipFill>
        <p:spPr>
          <a:xfrm>
            <a:off x="4892428" y="2780695"/>
            <a:ext cx="814638" cy="403205"/>
          </a:xfrm>
          <a:prstGeom prst="rect">
            <a:avLst/>
          </a:prstGeom>
          <a:ln>
            <a:noFill/>
          </a:ln>
        </p:spPr>
      </p:pic>
      <p:pic>
        <p:nvPicPr>
          <p:cNvPr id="7" name="New picture"/>
          <p:cNvPicPr/>
          <p:nvPr/>
        </p:nvPicPr>
        <p:blipFill>
          <a:blip r:embed="rId5"/>
          <a:srcRect/>
          <a:stretch>
            <a:fillRect/>
          </a:stretch>
        </p:blipFill>
        <p:spPr>
          <a:xfrm>
            <a:off x="5702300" y="2463800"/>
            <a:ext cx="4130228" cy="1084918"/>
          </a:xfrm>
          <a:prstGeom prst="rect">
            <a:avLst/>
          </a:prstGeom>
          <a:ln>
            <a:noFill/>
          </a:ln>
        </p:spPr>
      </p:pic>
      <p:pic>
        <p:nvPicPr>
          <p:cNvPr id="9" name="New picture"/>
          <p:cNvPicPr/>
          <p:nvPr/>
        </p:nvPicPr>
        <p:blipFill>
          <a:blip r:embed="rId6"/>
          <a:srcRect/>
          <a:stretch>
            <a:fillRect/>
          </a:stretch>
        </p:blipFill>
        <p:spPr>
          <a:xfrm>
            <a:off x="4881601" y="4203354"/>
            <a:ext cx="814638" cy="403205"/>
          </a:xfrm>
          <a:prstGeom prst="rect">
            <a:avLst/>
          </a:prstGeom>
          <a:ln>
            <a:noFill/>
          </a:ln>
        </p:spPr>
      </p:pic>
      <p:pic>
        <p:nvPicPr>
          <p:cNvPr id="10" name="New picture"/>
          <p:cNvPicPr/>
          <p:nvPr/>
        </p:nvPicPr>
        <p:blipFill>
          <a:blip r:embed="rId3"/>
          <a:srcRect/>
          <a:stretch>
            <a:fillRect/>
          </a:stretch>
        </p:blipFill>
        <p:spPr>
          <a:xfrm>
            <a:off x="5702300" y="3835400"/>
            <a:ext cx="4130228" cy="1084918"/>
          </a:xfrm>
          <a:prstGeom prst="rect">
            <a:avLst/>
          </a:prstGeom>
          <a:ln>
            <a:noFill/>
          </a:ln>
        </p:spPr>
      </p:pic>
      <p:sp>
        <p:nvSpPr>
          <p:cNvPr id="12" name="New shape"/>
          <p:cNvSpPr/>
          <p:nvPr/>
        </p:nvSpPr>
        <p:spPr>
          <a:xfrm>
            <a:off x="6515100" y="1447800"/>
            <a:ext cx="3012910" cy="166328"/>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20000"/>
              </a:lnSpc>
            </a:pPr>
            <a:r>
              <a:rPr lang="zh-CN" sz="1000" b="0" dirty="0">
                <a:solidFill>
                  <a:srgbClr val="000000"/>
                </a:solidFill>
                <a:latin typeface="Arial" panose="020B0604020202020204"/>
              </a:rPr>
              <a:t> </a:t>
            </a:r>
            <a:endParaRPr lang="zh-CN" sz="1000" b="0" dirty="0">
              <a:solidFill>
                <a:srgbClr val="000000"/>
              </a:solidFill>
              <a:latin typeface="Arial" panose="020B0604020202020204"/>
            </a:endParaRPr>
          </a:p>
        </p:txBody>
      </p:sp>
      <p:sp>
        <p:nvSpPr>
          <p:cNvPr id="16" name="New shape"/>
          <p:cNvSpPr/>
          <p:nvPr/>
        </p:nvSpPr>
        <p:spPr>
          <a:xfrm>
            <a:off x="-155168" y="180483"/>
            <a:ext cx="3002920" cy="491166"/>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用户使用手册</a:t>
            </a:r>
            <a:endParaRPr lang="zh-CN" sz="3000" b="1" dirty="0">
              <a:solidFill>
                <a:srgbClr val="5877B6"/>
              </a:solidFill>
              <a:latin typeface="微软雅黑" panose="020B0503020204020204" charset="-122"/>
            </a:endParaRPr>
          </a:p>
        </p:txBody>
      </p:sp>
      <p:sp>
        <p:nvSpPr>
          <p:cNvPr id="17" name="文本框 16"/>
          <p:cNvSpPr txBox="1"/>
          <p:nvPr/>
        </p:nvSpPr>
        <p:spPr>
          <a:xfrm>
            <a:off x="5094538" y="677227"/>
            <a:ext cx="2376264" cy="400110"/>
          </a:xfrm>
          <a:prstGeom prst="rect">
            <a:avLst/>
          </a:prstGeom>
          <a:noFill/>
        </p:spPr>
        <p:txBody>
          <a:bodyPr wrap="square" rtlCol="0">
            <a:spAutoFit/>
          </a:bodyPr>
          <a:lstStyle/>
          <a:p>
            <a:r>
              <a:rPr lang="en-US" altLang="zh-CN" sz="2000" b="1" dirty="0">
                <a:solidFill>
                  <a:schemeClr val="accent1">
                    <a:lumMod val="75000"/>
                  </a:schemeClr>
                </a:solidFill>
              </a:rPr>
              <a:t>1. </a:t>
            </a:r>
            <a:r>
              <a:rPr lang="zh-CN" altLang="en-US" sz="2000" b="1" dirty="0">
                <a:solidFill>
                  <a:schemeClr val="accent1">
                    <a:lumMod val="75000"/>
                  </a:schemeClr>
                </a:solidFill>
              </a:rPr>
              <a:t>界面跳转</a:t>
            </a:r>
            <a:endParaRPr lang="zh-CN" altLang="en-US" sz="2000" b="1" dirty="0">
              <a:solidFill>
                <a:schemeClr val="accent1">
                  <a:lumMod val="75000"/>
                </a:schemeClr>
              </a:solidFill>
            </a:endParaRPr>
          </a:p>
        </p:txBody>
      </p:sp>
      <p:sp>
        <p:nvSpPr>
          <p:cNvPr id="18" name="文本框 17"/>
          <p:cNvSpPr txBox="1"/>
          <p:nvPr/>
        </p:nvSpPr>
        <p:spPr>
          <a:xfrm>
            <a:off x="5080000" y="2118047"/>
            <a:ext cx="2376264" cy="400110"/>
          </a:xfrm>
          <a:prstGeom prst="rect">
            <a:avLst/>
          </a:prstGeom>
          <a:noFill/>
        </p:spPr>
        <p:txBody>
          <a:bodyPr wrap="square" rtlCol="0">
            <a:spAutoFit/>
          </a:bodyPr>
          <a:lstStyle/>
          <a:p>
            <a:r>
              <a:rPr lang="en-US" altLang="zh-CN" sz="2000" b="1" dirty="0">
                <a:solidFill>
                  <a:schemeClr val="accent1">
                    <a:lumMod val="75000"/>
                  </a:schemeClr>
                </a:solidFill>
              </a:rPr>
              <a:t>2. </a:t>
            </a:r>
            <a:r>
              <a:rPr lang="zh-CN" altLang="en-US" sz="2000" b="1" dirty="0">
                <a:solidFill>
                  <a:schemeClr val="accent1">
                    <a:lumMod val="75000"/>
                  </a:schemeClr>
                </a:solidFill>
              </a:rPr>
              <a:t>坐姿时长占比图</a:t>
            </a:r>
            <a:endParaRPr lang="zh-CN" altLang="en-US" sz="2000" b="1" dirty="0">
              <a:solidFill>
                <a:schemeClr val="accent1">
                  <a:lumMod val="75000"/>
                </a:schemeClr>
              </a:solidFill>
            </a:endParaRPr>
          </a:p>
        </p:txBody>
      </p:sp>
      <p:sp>
        <p:nvSpPr>
          <p:cNvPr id="19" name="文本框 18"/>
          <p:cNvSpPr txBox="1"/>
          <p:nvPr/>
        </p:nvSpPr>
        <p:spPr>
          <a:xfrm>
            <a:off x="5079999" y="3492004"/>
            <a:ext cx="2583167" cy="400110"/>
          </a:xfrm>
          <a:prstGeom prst="rect">
            <a:avLst/>
          </a:prstGeom>
          <a:noFill/>
        </p:spPr>
        <p:txBody>
          <a:bodyPr wrap="square" rtlCol="0">
            <a:spAutoFit/>
          </a:bodyPr>
          <a:lstStyle/>
          <a:p>
            <a:r>
              <a:rPr lang="en-US" altLang="zh-CN" sz="2000" b="1" dirty="0">
                <a:solidFill>
                  <a:schemeClr val="accent1">
                    <a:lumMod val="75000"/>
                  </a:schemeClr>
                </a:solidFill>
              </a:rPr>
              <a:t>3. </a:t>
            </a:r>
            <a:r>
              <a:rPr lang="zh-CN" altLang="en-US" sz="2000" b="1" dirty="0">
                <a:solidFill>
                  <a:schemeClr val="accent1">
                    <a:lumMod val="75000"/>
                  </a:schemeClr>
                </a:solidFill>
              </a:rPr>
              <a:t>不良坐姿次数统计</a:t>
            </a:r>
            <a:endParaRPr lang="zh-CN" altLang="en-US" sz="2000" b="1" dirty="0">
              <a:solidFill>
                <a:schemeClr val="accent1">
                  <a:lumMod val="75000"/>
                </a:schemeClr>
              </a:solidFill>
            </a:endParaRPr>
          </a:p>
        </p:txBody>
      </p:sp>
      <p:sp>
        <p:nvSpPr>
          <p:cNvPr id="24" name="文本框 23"/>
          <p:cNvSpPr txBox="1"/>
          <p:nvPr/>
        </p:nvSpPr>
        <p:spPr>
          <a:xfrm>
            <a:off x="145113" y="1502138"/>
            <a:ext cx="2376264" cy="400110"/>
          </a:xfrm>
          <a:prstGeom prst="rect">
            <a:avLst/>
          </a:prstGeom>
          <a:noFill/>
        </p:spPr>
        <p:txBody>
          <a:bodyPr wrap="square" rtlCol="0">
            <a:spAutoFit/>
          </a:bodyPr>
          <a:lstStyle/>
          <a:p>
            <a:r>
              <a:rPr lang="zh-CN" altLang="en-US" sz="2000" b="1" dirty="0">
                <a:solidFill>
                  <a:schemeClr val="accent1">
                    <a:lumMod val="75000"/>
                  </a:schemeClr>
                </a:solidFill>
              </a:rPr>
              <a:t>数据统计界面</a:t>
            </a:r>
            <a:endParaRPr lang="zh-CN" altLang="en-US" sz="2000" b="1" dirty="0">
              <a:solidFill>
                <a:schemeClr val="accent1">
                  <a:lumMod val="75000"/>
                </a:schemeClr>
              </a:solidFill>
            </a:endParaRPr>
          </a:p>
        </p:txBody>
      </p:sp>
      <p:pic>
        <p:nvPicPr>
          <p:cNvPr id="8" name="图片 7"/>
          <p:cNvPicPr>
            <a:picLocks noChangeAspect="1"/>
          </p:cNvPicPr>
          <p:nvPr/>
        </p:nvPicPr>
        <p:blipFill>
          <a:blip r:embed="rId7"/>
          <a:stretch>
            <a:fillRect/>
          </a:stretch>
        </p:blipFill>
        <p:spPr>
          <a:xfrm>
            <a:off x="6858391" y="351221"/>
            <a:ext cx="942773" cy="1766826"/>
          </a:xfrm>
          <a:prstGeom prst="rect">
            <a:avLst/>
          </a:prstGeom>
          <a:effectLst>
            <a:outerShdw blurRad="50800" dist="38100" dir="2700000" algn="tl" rotWithShape="0">
              <a:prstClr val="black">
                <a:alpha val="40000"/>
              </a:prstClr>
            </a:outerShdw>
          </a:effectLst>
        </p:spPr>
      </p:pic>
      <p:pic>
        <p:nvPicPr>
          <p:cNvPr id="13" name="图片 12"/>
          <p:cNvPicPr>
            <a:picLocks noChangeAspect="1"/>
          </p:cNvPicPr>
          <p:nvPr/>
        </p:nvPicPr>
        <p:blipFill>
          <a:blip r:embed="rId8"/>
          <a:stretch>
            <a:fillRect/>
          </a:stretch>
        </p:blipFill>
        <p:spPr>
          <a:xfrm>
            <a:off x="28768" y="1961266"/>
            <a:ext cx="4906252" cy="2183070"/>
          </a:xfrm>
          <a:prstGeom prst="rect">
            <a:avLst/>
          </a:prstGeom>
          <a:effectLst>
            <a:outerShdw blurRad="50800" dist="38100" dir="2700000" algn="tl" rotWithShape="0">
              <a:prstClr val="black">
                <a:alpha val="40000"/>
              </a:prstClr>
            </a:outerShdw>
          </a:effectLst>
        </p:spPr>
      </p:pic>
      <p:pic>
        <p:nvPicPr>
          <p:cNvPr id="20" name="图片 19"/>
          <p:cNvPicPr>
            <a:picLocks noChangeAspect="1"/>
          </p:cNvPicPr>
          <p:nvPr/>
        </p:nvPicPr>
        <p:blipFill>
          <a:blip r:embed="rId9"/>
          <a:stretch>
            <a:fillRect/>
          </a:stretch>
        </p:blipFill>
        <p:spPr>
          <a:xfrm>
            <a:off x="7534982" y="1558265"/>
            <a:ext cx="2889963" cy="542502"/>
          </a:xfrm>
          <a:prstGeom prst="rect">
            <a:avLst/>
          </a:prstGeom>
          <a:effectLst>
            <a:outerShdw blurRad="50800" dist="38100" dir="2700000" algn="tl" rotWithShape="0">
              <a:prstClr val="black">
                <a:alpha val="40000"/>
              </a:prstClr>
            </a:outerShdw>
          </a:effectLst>
        </p:spPr>
      </p:pic>
      <p:sp>
        <p:nvSpPr>
          <p:cNvPr id="22" name="文本框 21"/>
          <p:cNvSpPr txBox="1"/>
          <p:nvPr/>
        </p:nvSpPr>
        <p:spPr>
          <a:xfrm>
            <a:off x="5722311" y="1205206"/>
            <a:ext cx="1214109" cy="738664"/>
          </a:xfrm>
          <a:prstGeom prst="rect">
            <a:avLst/>
          </a:prstGeom>
          <a:noFill/>
        </p:spPr>
        <p:txBody>
          <a:bodyPr wrap="square" rtlCol="0">
            <a:spAutoFit/>
          </a:bodyPr>
          <a:lstStyle/>
          <a:p>
            <a:r>
              <a:rPr lang="zh-CN" altLang="en-US" sz="1400" dirty="0"/>
              <a:t>左侧点击“数据统计”进入界面</a:t>
            </a:r>
            <a:endParaRPr lang="zh-CN" altLang="en-US" sz="1400" dirty="0"/>
          </a:p>
        </p:txBody>
      </p:sp>
      <p:sp>
        <p:nvSpPr>
          <p:cNvPr id="25" name="文本框 24"/>
          <p:cNvSpPr txBox="1"/>
          <p:nvPr/>
        </p:nvSpPr>
        <p:spPr>
          <a:xfrm>
            <a:off x="8062632" y="1064893"/>
            <a:ext cx="1387310" cy="523220"/>
          </a:xfrm>
          <a:prstGeom prst="rect">
            <a:avLst/>
          </a:prstGeom>
          <a:noFill/>
        </p:spPr>
        <p:txBody>
          <a:bodyPr wrap="square" rtlCol="0">
            <a:spAutoFit/>
          </a:bodyPr>
          <a:lstStyle/>
          <a:p>
            <a:r>
              <a:rPr lang="zh-CN" altLang="en-US" sz="1400" dirty="0"/>
              <a:t>上方点击切换统计时期</a:t>
            </a:r>
            <a:endParaRPr lang="zh-CN" altLang="en-US" sz="1400" dirty="0"/>
          </a:p>
        </p:txBody>
      </p:sp>
      <p:pic>
        <p:nvPicPr>
          <p:cNvPr id="31" name="图片 30"/>
          <p:cNvPicPr>
            <a:picLocks noChangeAspect="1"/>
          </p:cNvPicPr>
          <p:nvPr/>
        </p:nvPicPr>
        <p:blipFill>
          <a:blip r:embed="rId10"/>
          <a:stretch>
            <a:fillRect/>
          </a:stretch>
        </p:blipFill>
        <p:spPr>
          <a:xfrm>
            <a:off x="7905484" y="2267956"/>
            <a:ext cx="1477824" cy="1245156"/>
          </a:xfrm>
          <a:prstGeom prst="rect">
            <a:avLst/>
          </a:prstGeom>
          <a:effectLst>
            <a:outerShdw blurRad="50800" dist="38100" dir="2700000" algn="tl" rotWithShape="0">
              <a:prstClr val="black">
                <a:alpha val="40000"/>
              </a:prstClr>
            </a:outerShdw>
          </a:effectLst>
        </p:spPr>
      </p:pic>
      <p:sp>
        <p:nvSpPr>
          <p:cNvPr id="32" name="文本框 31"/>
          <p:cNvSpPr txBox="1"/>
          <p:nvPr/>
        </p:nvSpPr>
        <p:spPr>
          <a:xfrm>
            <a:off x="5788472" y="2732948"/>
            <a:ext cx="2274160" cy="553998"/>
          </a:xfrm>
          <a:prstGeom prst="rect">
            <a:avLst/>
          </a:prstGeom>
          <a:noFill/>
        </p:spPr>
        <p:txBody>
          <a:bodyPr wrap="square" rtlCol="0">
            <a:spAutoFit/>
          </a:bodyPr>
          <a:lstStyle/>
          <a:p>
            <a:r>
              <a:rPr lang="zh-CN" altLang="en-US" dirty="0"/>
              <a:t>蓝色部分表示正常坐姿</a:t>
            </a:r>
            <a:endParaRPr lang="en-US" altLang="zh-CN" dirty="0"/>
          </a:p>
          <a:p>
            <a:r>
              <a:rPr lang="zh-CN" altLang="en-US" dirty="0"/>
              <a:t>黄色部分表示不良坐姿</a:t>
            </a:r>
            <a:endParaRPr lang="zh-CN" altLang="en-US" dirty="0"/>
          </a:p>
        </p:txBody>
      </p:sp>
      <p:pic>
        <p:nvPicPr>
          <p:cNvPr id="34" name="图片 33"/>
          <p:cNvPicPr>
            <a:picLocks noChangeAspect="1"/>
          </p:cNvPicPr>
          <p:nvPr/>
        </p:nvPicPr>
        <p:blipFill>
          <a:blip r:embed="rId11"/>
          <a:stretch>
            <a:fillRect/>
          </a:stretch>
        </p:blipFill>
        <p:spPr>
          <a:xfrm>
            <a:off x="7656684" y="3692059"/>
            <a:ext cx="1913532" cy="1819863"/>
          </a:xfrm>
          <a:prstGeom prst="rect">
            <a:avLst/>
          </a:prstGeom>
          <a:effectLst>
            <a:outerShdw blurRad="50800" dist="38100" dir="2700000" algn="tl" rotWithShape="0">
              <a:prstClr val="black">
                <a:alpha val="40000"/>
              </a:prstClr>
            </a:outerShdw>
          </a:effec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2019300" y="0"/>
            <a:ext cx="2583167" cy="5714494"/>
          </a:xfrm>
          <a:prstGeom prst="rect">
            <a:avLst/>
          </a:prstGeom>
          <a:ln>
            <a:noFill/>
          </a:ln>
        </p:spPr>
      </p:pic>
      <p:pic>
        <p:nvPicPr>
          <p:cNvPr id="3" name="New picture"/>
          <p:cNvPicPr/>
          <p:nvPr/>
        </p:nvPicPr>
        <p:blipFill>
          <a:blip r:embed="rId2"/>
          <a:srcRect/>
          <a:stretch>
            <a:fillRect/>
          </a:stretch>
        </p:blipFill>
        <p:spPr>
          <a:xfrm>
            <a:off x="4863853" y="1248783"/>
            <a:ext cx="814638" cy="403205"/>
          </a:xfrm>
          <a:prstGeom prst="rect">
            <a:avLst/>
          </a:prstGeom>
          <a:ln>
            <a:noFill/>
          </a:ln>
        </p:spPr>
      </p:pic>
      <p:pic>
        <p:nvPicPr>
          <p:cNvPr id="4" name="New picture"/>
          <p:cNvPicPr/>
          <p:nvPr/>
        </p:nvPicPr>
        <p:blipFill>
          <a:blip r:embed="rId3"/>
          <a:srcRect/>
          <a:stretch>
            <a:fillRect/>
          </a:stretch>
        </p:blipFill>
        <p:spPr>
          <a:xfrm>
            <a:off x="5702300" y="1077337"/>
            <a:ext cx="4130228" cy="1087081"/>
          </a:xfrm>
          <a:prstGeom prst="rect">
            <a:avLst/>
          </a:prstGeom>
          <a:ln>
            <a:noFill/>
          </a:ln>
        </p:spPr>
      </p:pic>
      <p:pic>
        <p:nvPicPr>
          <p:cNvPr id="6" name="New picture"/>
          <p:cNvPicPr/>
          <p:nvPr/>
        </p:nvPicPr>
        <p:blipFill>
          <a:blip r:embed="rId4"/>
          <a:srcRect/>
          <a:stretch>
            <a:fillRect/>
          </a:stretch>
        </p:blipFill>
        <p:spPr>
          <a:xfrm>
            <a:off x="4841046" y="3134915"/>
            <a:ext cx="814638" cy="403205"/>
          </a:xfrm>
          <a:prstGeom prst="rect">
            <a:avLst/>
          </a:prstGeom>
          <a:ln>
            <a:noFill/>
          </a:ln>
        </p:spPr>
      </p:pic>
      <p:pic>
        <p:nvPicPr>
          <p:cNvPr id="7" name="New picture"/>
          <p:cNvPicPr/>
          <p:nvPr/>
        </p:nvPicPr>
        <p:blipFill>
          <a:blip r:embed="rId5"/>
          <a:srcRect/>
          <a:stretch>
            <a:fillRect/>
          </a:stretch>
        </p:blipFill>
        <p:spPr>
          <a:xfrm>
            <a:off x="5702300" y="2463799"/>
            <a:ext cx="4130228" cy="1700405"/>
          </a:xfrm>
          <a:prstGeom prst="rect">
            <a:avLst/>
          </a:prstGeom>
          <a:ln>
            <a:noFill/>
          </a:ln>
        </p:spPr>
      </p:pic>
      <p:sp>
        <p:nvSpPr>
          <p:cNvPr id="12" name="New shape"/>
          <p:cNvSpPr/>
          <p:nvPr/>
        </p:nvSpPr>
        <p:spPr>
          <a:xfrm>
            <a:off x="6515100" y="1447800"/>
            <a:ext cx="3012910" cy="166328"/>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20000"/>
              </a:lnSpc>
            </a:pPr>
            <a:r>
              <a:rPr lang="zh-CN" sz="1000" b="0" dirty="0">
                <a:solidFill>
                  <a:srgbClr val="000000"/>
                </a:solidFill>
                <a:latin typeface="Arial" panose="020B0604020202020204"/>
              </a:rPr>
              <a:t> </a:t>
            </a:r>
            <a:endParaRPr lang="zh-CN" sz="1000" b="0" dirty="0">
              <a:solidFill>
                <a:srgbClr val="000000"/>
              </a:solidFill>
              <a:latin typeface="Arial" panose="020B0604020202020204"/>
            </a:endParaRPr>
          </a:p>
        </p:txBody>
      </p:sp>
      <p:sp>
        <p:nvSpPr>
          <p:cNvPr id="16" name="New shape"/>
          <p:cNvSpPr/>
          <p:nvPr/>
        </p:nvSpPr>
        <p:spPr>
          <a:xfrm>
            <a:off x="-155168" y="180483"/>
            <a:ext cx="3002920" cy="491166"/>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用户使用手册</a:t>
            </a:r>
            <a:endParaRPr lang="zh-CN" sz="3000" b="1" dirty="0">
              <a:solidFill>
                <a:srgbClr val="5877B6"/>
              </a:solidFill>
              <a:latin typeface="微软雅黑" panose="020B0503020204020204" charset="-122"/>
            </a:endParaRPr>
          </a:p>
        </p:txBody>
      </p:sp>
      <p:sp>
        <p:nvSpPr>
          <p:cNvPr id="17" name="文本框 16"/>
          <p:cNvSpPr txBox="1"/>
          <p:nvPr/>
        </p:nvSpPr>
        <p:spPr>
          <a:xfrm>
            <a:off x="5094538" y="677227"/>
            <a:ext cx="2376264" cy="400110"/>
          </a:xfrm>
          <a:prstGeom prst="rect">
            <a:avLst/>
          </a:prstGeom>
          <a:noFill/>
        </p:spPr>
        <p:txBody>
          <a:bodyPr wrap="square" rtlCol="0">
            <a:spAutoFit/>
          </a:bodyPr>
          <a:lstStyle/>
          <a:p>
            <a:r>
              <a:rPr lang="en-US" altLang="zh-CN" sz="2000" b="1" dirty="0">
                <a:solidFill>
                  <a:schemeClr val="accent1">
                    <a:lumMod val="75000"/>
                  </a:schemeClr>
                </a:solidFill>
              </a:rPr>
              <a:t>1. </a:t>
            </a:r>
            <a:r>
              <a:rPr lang="zh-CN" altLang="en-US" sz="2000" b="1" dirty="0">
                <a:solidFill>
                  <a:schemeClr val="accent1">
                    <a:lumMod val="75000"/>
                  </a:schemeClr>
                </a:solidFill>
              </a:rPr>
              <a:t>界面跳转</a:t>
            </a:r>
            <a:endParaRPr lang="zh-CN" altLang="en-US" sz="2000" b="1" dirty="0">
              <a:solidFill>
                <a:schemeClr val="accent1">
                  <a:lumMod val="75000"/>
                </a:schemeClr>
              </a:solidFill>
            </a:endParaRPr>
          </a:p>
        </p:txBody>
      </p:sp>
      <p:sp>
        <p:nvSpPr>
          <p:cNvPr id="18" name="文本框 17"/>
          <p:cNvSpPr txBox="1"/>
          <p:nvPr/>
        </p:nvSpPr>
        <p:spPr>
          <a:xfrm>
            <a:off x="5080000" y="2118047"/>
            <a:ext cx="2376264" cy="400110"/>
          </a:xfrm>
          <a:prstGeom prst="rect">
            <a:avLst/>
          </a:prstGeom>
          <a:noFill/>
        </p:spPr>
        <p:txBody>
          <a:bodyPr wrap="square" rtlCol="0">
            <a:spAutoFit/>
          </a:bodyPr>
          <a:lstStyle/>
          <a:p>
            <a:r>
              <a:rPr lang="en-US" altLang="zh-CN" sz="2000" b="1" dirty="0">
                <a:solidFill>
                  <a:schemeClr val="accent1">
                    <a:lumMod val="75000"/>
                  </a:schemeClr>
                </a:solidFill>
              </a:rPr>
              <a:t>2. </a:t>
            </a:r>
            <a:r>
              <a:rPr lang="zh-CN" altLang="en-US" sz="2000" b="1" dirty="0">
                <a:solidFill>
                  <a:schemeClr val="accent1">
                    <a:lumMod val="75000"/>
                  </a:schemeClr>
                </a:solidFill>
              </a:rPr>
              <a:t>提醒设置</a:t>
            </a:r>
            <a:endParaRPr lang="zh-CN" altLang="en-US" sz="2000" b="1" dirty="0">
              <a:solidFill>
                <a:schemeClr val="accent1">
                  <a:lumMod val="75000"/>
                </a:schemeClr>
              </a:solidFill>
            </a:endParaRPr>
          </a:p>
        </p:txBody>
      </p:sp>
      <p:sp>
        <p:nvSpPr>
          <p:cNvPr id="19" name="文本框 18"/>
          <p:cNvSpPr txBox="1"/>
          <p:nvPr/>
        </p:nvSpPr>
        <p:spPr>
          <a:xfrm>
            <a:off x="5094538" y="4164205"/>
            <a:ext cx="2583167" cy="400110"/>
          </a:xfrm>
          <a:prstGeom prst="rect">
            <a:avLst/>
          </a:prstGeom>
          <a:noFill/>
        </p:spPr>
        <p:txBody>
          <a:bodyPr wrap="square" rtlCol="0">
            <a:spAutoFit/>
          </a:bodyPr>
          <a:lstStyle/>
          <a:p>
            <a:r>
              <a:rPr lang="en-US" altLang="zh-CN" sz="2000" b="1" dirty="0">
                <a:solidFill>
                  <a:schemeClr val="accent1">
                    <a:lumMod val="75000"/>
                  </a:schemeClr>
                </a:solidFill>
              </a:rPr>
              <a:t>3. </a:t>
            </a:r>
            <a:r>
              <a:rPr lang="zh-CN" altLang="en-US" sz="2000" b="1" dirty="0">
                <a:solidFill>
                  <a:schemeClr val="accent1">
                    <a:lumMod val="75000"/>
                  </a:schemeClr>
                </a:solidFill>
              </a:rPr>
              <a:t>记录归档</a:t>
            </a:r>
            <a:endParaRPr lang="zh-CN" altLang="en-US" sz="2000" b="1" dirty="0">
              <a:solidFill>
                <a:schemeClr val="accent1">
                  <a:lumMod val="75000"/>
                </a:schemeClr>
              </a:solidFill>
            </a:endParaRPr>
          </a:p>
        </p:txBody>
      </p:sp>
      <p:sp>
        <p:nvSpPr>
          <p:cNvPr id="24" name="文本框 23"/>
          <p:cNvSpPr txBox="1"/>
          <p:nvPr/>
        </p:nvSpPr>
        <p:spPr>
          <a:xfrm>
            <a:off x="145113" y="1502138"/>
            <a:ext cx="2376264" cy="400110"/>
          </a:xfrm>
          <a:prstGeom prst="rect">
            <a:avLst/>
          </a:prstGeom>
          <a:noFill/>
        </p:spPr>
        <p:txBody>
          <a:bodyPr wrap="square" rtlCol="0">
            <a:spAutoFit/>
          </a:bodyPr>
          <a:lstStyle/>
          <a:p>
            <a:r>
              <a:rPr lang="zh-CN" altLang="en-US" sz="2000" b="1" dirty="0">
                <a:solidFill>
                  <a:schemeClr val="accent1">
                    <a:lumMod val="75000"/>
                  </a:schemeClr>
                </a:solidFill>
              </a:rPr>
              <a:t>用户个性化界面</a:t>
            </a:r>
            <a:endParaRPr lang="zh-CN" altLang="en-US" sz="2000" b="1" dirty="0">
              <a:solidFill>
                <a:schemeClr val="accent1">
                  <a:lumMod val="75000"/>
                </a:schemeClr>
              </a:solidFill>
            </a:endParaRPr>
          </a:p>
        </p:txBody>
      </p:sp>
      <p:sp>
        <p:nvSpPr>
          <p:cNvPr id="22" name="文本框 21"/>
          <p:cNvSpPr txBox="1"/>
          <p:nvPr/>
        </p:nvSpPr>
        <p:spPr>
          <a:xfrm>
            <a:off x="5912374" y="1368661"/>
            <a:ext cx="1665579" cy="523220"/>
          </a:xfrm>
          <a:prstGeom prst="rect">
            <a:avLst/>
          </a:prstGeom>
          <a:noFill/>
        </p:spPr>
        <p:txBody>
          <a:bodyPr wrap="square" rtlCol="0">
            <a:spAutoFit/>
          </a:bodyPr>
          <a:lstStyle/>
          <a:p>
            <a:r>
              <a:rPr lang="zh-CN" altLang="en-US" sz="1400" dirty="0"/>
              <a:t>左侧菜单栏点击“设置”进入界面</a:t>
            </a:r>
            <a:endParaRPr lang="zh-CN" altLang="en-US" sz="1400" dirty="0"/>
          </a:p>
        </p:txBody>
      </p:sp>
      <p:pic>
        <p:nvPicPr>
          <p:cNvPr id="11" name="图片 10"/>
          <p:cNvPicPr>
            <a:picLocks noChangeAspect="1"/>
          </p:cNvPicPr>
          <p:nvPr/>
        </p:nvPicPr>
        <p:blipFill>
          <a:blip r:embed="rId6"/>
          <a:stretch>
            <a:fillRect/>
          </a:stretch>
        </p:blipFill>
        <p:spPr>
          <a:xfrm>
            <a:off x="7788026" y="367336"/>
            <a:ext cx="956219" cy="1757279"/>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p:nvPicPr>
        <p:blipFill>
          <a:blip r:embed="rId7"/>
          <a:stretch>
            <a:fillRect/>
          </a:stretch>
        </p:blipFill>
        <p:spPr>
          <a:xfrm>
            <a:off x="48608" y="1932997"/>
            <a:ext cx="4869927" cy="2003772"/>
          </a:xfrm>
          <a:prstGeom prst="rect">
            <a:avLst/>
          </a:prstGeom>
          <a:effectLst>
            <a:outerShdw blurRad="50800" dist="38100" dir="2700000" algn="tl" rotWithShape="0">
              <a:prstClr val="black">
                <a:alpha val="40000"/>
              </a:prstClr>
            </a:outerShdw>
          </a:effectLst>
        </p:spPr>
      </p:pic>
      <p:pic>
        <p:nvPicPr>
          <p:cNvPr id="23" name="图片 22"/>
          <p:cNvPicPr>
            <a:picLocks noChangeAspect="1"/>
          </p:cNvPicPr>
          <p:nvPr/>
        </p:nvPicPr>
        <p:blipFill rotWithShape="1">
          <a:blip r:embed="rId8"/>
          <a:srcRect l="-106616" t="-68495" r="153431" b="68495"/>
          <a:stretch>
            <a:fillRect/>
          </a:stretch>
        </p:blipFill>
        <p:spPr>
          <a:xfrm>
            <a:off x="1" y="1652129"/>
            <a:ext cx="2516164" cy="1122552"/>
          </a:xfrm>
          <a:prstGeom prst="rect">
            <a:avLst/>
          </a:prstGeom>
        </p:spPr>
      </p:pic>
      <p:pic>
        <p:nvPicPr>
          <p:cNvPr id="27" name="图片 26"/>
          <p:cNvPicPr>
            <a:picLocks noChangeAspect="1"/>
          </p:cNvPicPr>
          <p:nvPr/>
        </p:nvPicPr>
        <p:blipFill>
          <a:blip r:embed="rId9"/>
          <a:stretch>
            <a:fillRect/>
          </a:stretch>
        </p:blipFill>
        <p:spPr>
          <a:xfrm>
            <a:off x="7439981" y="2321008"/>
            <a:ext cx="2376265" cy="1034735"/>
          </a:xfrm>
          <a:prstGeom prst="rect">
            <a:avLst/>
          </a:prstGeom>
          <a:effectLst>
            <a:outerShdw blurRad="50800" dist="38100" dir="2700000" algn="tl" rotWithShape="0">
              <a:prstClr val="black">
                <a:alpha val="40000"/>
              </a:prstClr>
            </a:outerShdw>
          </a:effectLst>
        </p:spPr>
      </p:pic>
      <p:sp>
        <p:nvSpPr>
          <p:cNvPr id="28" name="文本框 27"/>
          <p:cNvSpPr txBox="1"/>
          <p:nvPr/>
        </p:nvSpPr>
        <p:spPr>
          <a:xfrm>
            <a:off x="5770058" y="2670981"/>
            <a:ext cx="1606202" cy="523220"/>
          </a:xfrm>
          <a:prstGeom prst="rect">
            <a:avLst/>
          </a:prstGeom>
          <a:noFill/>
        </p:spPr>
        <p:txBody>
          <a:bodyPr wrap="square" rtlCol="0">
            <a:spAutoFit/>
          </a:bodyPr>
          <a:lstStyle/>
          <a:p>
            <a:r>
              <a:rPr lang="zh-CN" altLang="en-US" sz="1400" dirty="0"/>
              <a:t>用户自定义间隔</a:t>
            </a:r>
            <a:endParaRPr lang="en-US" altLang="zh-CN" sz="1400" dirty="0"/>
          </a:p>
          <a:p>
            <a:r>
              <a:rPr lang="zh-CN" altLang="en-US" sz="1400" dirty="0"/>
              <a:t>几次发出语音提醒</a:t>
            </a:r>
            <a:endParaRPr lang="zh-CN" altLang="en-US" sz="1400" dirty="0"/>
          </a:p>
        </p:txBody>
      </p:sp>
      <p:pic>
        <p:nvPicPr>
          <p:cNvPr id="29" name="New picture"/>
          <p:cNvPicPr/>
          <p:nvPr/>
        </p:nvPicPr>
        <p:blipFill>
          <a:blip r:embed="rId10"/>
          <a:srcRect/>
          <a:stretch>
            <a:fillRect/>
          </a:stretch>
        </p:blipFill>
        <p:spPr>
          <a:xfrm>
            <a:off x="4916752" y="4876641"/>
            <a:ext cx="814638" cy="403205"/>
          </a:xfrm>
          <a:prstGeom prst="rect">
            <a:avLst/>
          </a:prstGeom>
          <a:ln>
            <a:noFill/>
          </a:ln>
        </p:spPr>
      </p:pic>
      <p:pic>
        <p:nvPicPr>
          <p:cNvPr id="30" name="New picture"/>
          <p:cNvPicPr/>
          <p:nvPr/>
        </p:nvPicPr>
        <p:blipFill>
          <a:blip r:embed="rId3"/>
          <a:srcRect/>
          <a:stretch>
            <a:fillRect/>
          </a:stretch>
        </p:blipFill>
        <p:spPr>
          <a:xfrm>
            <a:off x="5737451" y="4508687"/>
            <a:ext cx="4130228" cy="1084918"/>
          </a:xfrm>
          <a:prstGeom prst="rect">
            <a:avLst/>
          </a:prstGeom>
          <a:ln>
            <a:noFill/>
          </a:ln>
        </p:spPr>
      </p:pic>
      <p:pic>
        <p:nvPicPr>
          <p:cNvPr id="35" name="图片 34"/>
          <p:cNvPicPr>
            <a:picLocks noChangeAspect="1"/>
          </p:cNvPicPr>
          <p:nvPr/>
        </p:nvPicPr>
        <p:blipFill>
          <a:blip r:embed="rId11"/>
          <a:stretch>
            <a:fillRect/>
          </a:stretch>
        </p:blipFill>
        <p:spPr>
          <a:xfrm>
            <a:off x="7623900" y="3511958"/>
            <a:ext cx="2058634" cy="767450"/>
          </a:xfrm>
          <a:prstGeom prst="rect">
            <a:avLst/>
          </a:prstGeom>
          <a:effectLst>
            <a:outerShdw blurRad="50800" dist="38100" dir="2700000" algn="tl" rotWithShape="0">
              <a:prstClr val="black">
                <a:alpha val="40000"/>
              </a:prstClr>
            </a:outerShdw>
          </a:effectLst>
        </p:spPr>
      </p:pic>
      <p:sp>
        <p:nvSpPr>
          <p:cNvPr id="36" name="文本框 35"/>
          <p:cNvSpPr txBox="1"/>
          <p:nvPr/>
        </p:nvSpPr>
        <p:spPr>
          <a:xfrm>
            <a:off x="5912374" y="3511958"/>
            <a:ext cx="1606202" cy="523220"/>
          </a:xfrm>
          <a:prstGeom prst="rect">
            <a:avLst/>
          </a:prstGeom>
          <a:noFill/>
        </p:spPr>
        <p:txBody>
          <a:bodyPr wrap="square" rtlCol="0">
            <a:spAutoFit/>
          </a:bodyPr>
          <a:lstStyle/>
          <a:p>
            <a:r>
              <a:rPr lang="zh-CN" altLang="en-US" sz="1400" dirty="0"/>
              <a:t>用户自定义语音</a:t>
            </a:r>
            <a:endParaRPr lang="en-US" altLang="zh-CN" sz="1400" dirty="0"/>
          </a:p>
          <a:p>
            <a:r>
              <a:rPr lang="zh-CN" altLang="en-US" sz="1400" dirty="0"/>
              <a:t>提醒的音量与语速</a:t>
            </a:r>
            <a:endParaRPr lang="zh-CN" altLang="en-US" sz="1400" dirty="0"/>
          </a:p>
        </p:txBody>
      </p:sp>
      <p:pic>
        <p:nvPicPr>
          <p:cNvPr id="38" name="图片 37"/>
          <p:cNvPicPr>
            <a:picLocks noChangeAspect="1"/>
          </p:cNvPicPr>
          <p:nvPr/>
        </p:nvPicPr>
        <p:blipFill>
          <a:blip r:embed="rId12"/>
          <a:stretch>
            <a:fillRect/>
          </a:stretch>
        </p:blipFill>
        <p:spPr>
          <a:xfrm>
            <a:off x="7112020" y="4690652"/>
            <a:ext cx="2953536" cy="694242"/>
          </a:xfrm>
          <a:prstGeom prst="rect">
            <a:avLst/>
          </a:prstGeom>
          <a:effectLst>
            <a:outerShdw blurRad="50800" dist="38100" dir="2700000" algn="tl" rotWithShape="0">
              <a:prstClr val="black">
                <a:alpha val="40000"/>
              </a:prstClr>
            </a:outerShdw>
          </a:effectLst>
        </p:spPr>
      </p:pic>
      <p:sp>
        <p:nvSpPr>
          <p:cNvPr id="39" name="文本框 38"/>
          <p:cNvSpPr txBox="1"/>
          <p:nvPr/>
        </p:nvSpPr>
        <p:spPr>
          <a:xfrm>
            <a:off x="5731390" y="4592274"/>
            <a:ext cx="1589593" cy="954107"/>
          </a:xfrm>
          <a:prstGeom prst="rect">
            <a:avLst/>
          </a:prstGeom>
          <a:noFill/>
        </p:spPr>
        <p:txBody>
          <a:bodyPr wrap="square" rtlCol="0">
            <a:spAutoFit/>
          </a:bodyPr>
          <a:lstStyle/>
          <a:p>
            <a:r>
              <a:rPr lang="zh-CN" altLang="en-US" sz="1400" dirty="0"/>
              <a:t>点击“打开所在路径”可进入记录存储位置对记录进行管理</a:t>
            </a:r>
            <a:endParaRPr lang="zh-CN" altLang="en-US" sz="1400"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866900"/>
            <a:ext cx="10159874" cy="2497084"/>
          </a:xfrm>
          <a:prstGeom prst="rect">
            <a:avLst/>
          </a:prstGeom>
          <a:ln>
            <a:noFill/>
          </a:ln>
        </p:spPr>
      </p:pic>
      <p:pic>
        <p:nvPicPr>
          <p:cNvPr id="3" name="New picture"/>
          <p:cNvPicPr/>
          <p:nvPr/>
        </p:nvPicPr>
        <p:blipFill>
          <a:blip r:embed="rId2"/>
          <a:srcRect/>
          <a:stretch>
            <a:fillRect/>
          </a:stretch>
        </p:blipFill>
        <p:spPr>
          <a:xfrm>
            <a:off x="546100" y="901700"/>
            <a:ext cx="3545290" cy="3640236"/>
          </a:xfrm>
          <a:prstGeom prst="rect">
            <a:avLst/>
          </a:prstGeom>
          <a:ln>
            <a:noFill/>
          </a:ln>
        </p:spPr>
      </p:pic>
      <p:sp>
        <p:nvSpPr>
          <p:cNvPr id="4" name="New shape"/>
          <p:cNvSpPr/>
          <p:nvPr/>
        </p:nvSpPr>
        <p:spPr>
          <a:xfrm>
            <a:off x="5105561" y="2627760"/>
            <a:ext cx="2097596" cy="30734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sz="2000" b="1" dirty="0">
                <a:solidFill>
                  <a:srgbClr val="FFFFFF"/>
                </a:solidFill>
                <a:latin typeface="微软雅黑" panose="020B0503020204020204" charset="-122"/>
              </a:rPr>
              <a:t>PART 0</a:t>
            </a:r>
            <a:r>
              <a:rPr lang="en-US" sz="2000" b="1" dirty="0">
                <a:solidFill>
                  <a:srgbClr val="FFFFFF"/>
                </a:solidFill>
                <a:latin typeface="微软雅黑" panose="020B0503020204020204" charset="-122"/>
              </a:rPr>
              <a:t>7</a:t>
            </a:r>
            <a:endParaRPr lang="en-US" sz="2000" b="1" dirty="0">
              <a:solidFill>
                <a:srgbClr val="FFFFFF"/>
              </a:solidFill>
              <a:latin typeface="微软雅黑" panose="020B0503020204020204" charset="-122"/>
            </a:endParaRPr>
          </a:p>
        </p:txBody>
      </p:sp>
      <p:sp>
        <p:nvSpPr>
          <p:cNvPr id="6" name="New shape"/>
          <p:cNvSpPr/>
          <p:nvPr/>
        </p:nvSpPr>
        <p:spPr>
          <a:xfrm>
            <a:off x="5105561" y="2958265"/>
            <a:ext cx="3610407" cy="67801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noAutofit/>
          </a:bodyPr>
          <a:lstStyle/>
          <a:p>
            <a:pPr algn="l" eaLnBrk="1" latinLnBrk="0" hangingPunct="0">
              <a:lnSpc>
                <a:spcPct val="100000"/>
              </a:lnSpc>
            </a:pPr>
            <a:r>
              <a:rPr lang="zh-CN" sz="4445" b="1" dirty="0">
                <a:solidFill>
                  <a:srgbClr val="FFFFFF"/>
                </a:solidFill>
                <a:latin typeface="微软雅黑" panose="020B0503020204020204" charset="-122"/>
              </a:rPr>
              <a:t>数据分析</a:t>
            </a:r>
            <a:endParaRPr lang="zh-CN" sz="4445" b="1" dirty="0">
              <a:solidFill>
                <a:srgbClr val="FFFFFF"/>
              </a:solidFill>
              <a:latin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ew shape"/>
          <p:cNvSpPr/>
          <p:nvPr/>
        </p:nvSpPr>
        <p:spPr>
          <a:xfrm>
            <a:off x="543496" y="153953"/>
            <a:ext cx="2856301" cy="42680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sz="2800" b="1" dirty="0">
                <a:solidFill>
                  <a:srgbClr val="333F50"/>
                </a:solidFill>
                <a:latin typeface="微软雅黑" panose="020B0503020204020204" charset="-122"/>
              </a:rPr>
              <a:t>数据</a:t>
            </a:r>
            <a:r>
              <a:rPr lang="zh-CN" altLang="en-US" sz="2800" b="1" dirty="0">
                <a:solidFill>
                  <a:srgbClr val="333F50"/>
                </a:solidFill>
                <a:latin typeface="微软雅黑" panose="020B0503020204020204" charset="-122"/>
              </a:rPr>
              <a:t>分析</a:t>
            </a:r>
            <a:endParaRPr lang="zh-CN" sz="2800" b="1" dirty="0">
              <a:solidFill>
                <a:srgbClr val="333F50"/>
              </a:solidFill>
              <a:latin typeface="微软雅黑" panose="020B0503020204020204" charset="-122"/>
            </a:endParaRPr>
          </a:p>
        </p:txBody>
      </p:sp>
      <p:pic>
        <p:nvPicPr>
          <p:cNvPr id="5" name="New picture"/>
          <p:cNvPicPr/>
          <p:nvPr/>
        </p:nvPicPr>
        <p:blipFill>
          <a:blip r:embed="rId1"/>
          <a:srcRect/>
          <a:stretch>
            <a:fillRect/>
          </a:stretch>
        </p:blipFill>
        <p:spPr>
          <a:xfrm>
            <a:off x="7366000" y="-12700"/>
            <a:ext cx="2855981" cy="2102108"/>
          </a:xfrm>
          <a:prstGeom prst="rect">
            <a:avLst/>
          </a:prstGeom>
          <a:ln>
            <a:noFill/>
          </a:ln>
        </p:spPr>
      </p:pic>
      <p:pic>
        <p:nvPicPr>
          <p:cNvPr id="6" name="New picture"/>
          <p:cNvPicPr/>
          <p:nvPr/>
        </p:nvPicPr>
        <p:blipFill>
          <a:blip r:embed="rId2"/>
          <a:srcRect/>
          <a:stretch>
            <a:fillRect/>
          </a:stretch>
        </p:blipFill>
        <p:spPr>
          <a:xfrm>
            <a:off x="8178800" y="-254000"/>
            <a:ext cx="2479361" cy="1082386"/>
          </a:xfrm>
          <a:prstGeom prst="rect">
            <a:avLst/>
          </a:prstGeom>
          <a:ln>
            <a:noFill/>
          </a:ln>
        </p:spPr>
      </p:pic>
      <p:pic>
        <p:nvPicPr>
          <p:cNvPr id="7" name="New picture"/>
          <p:cNvPicPr/>
          <p:nvPr/>
        </p:nvPicPr>
        <p:blipFill>
          <a:blip r:embed="rId3"/>
          <a:srcRect/>
          <a:stretch>
            <a:fillRect/>
          </a:stretch>
        </p:blipFill>
        <p:spPr>
          <a:xfrm>
            <a:off x="5129993" y="1132369"/>
            <a:ext cx="4430304" cy="1104900"/>
          </a:xfrm>
          <a:prstGeom prst="rect">
            <a:avLst/>
          </a:prstGeom>
          <a:ln>
            <a:noFill/>
          </a:ln>
        </p:spPr>
      </p:pic>
      <p:pic>
        <p:nvPicPr>
          <p:cNvPr id="8" name="New picture"/>
          <p:cNvPicPr/>
          <p:nvPr/>
        </p:nvPicPr>
        <p:blipFill>
          <a:blip r:embed="rId4"/>
          <a:srcRect/>
          <a:stretch>
            <a:fillRect/>
          </a:stretch>
        </p:blipFill>
        <p:spPr>
          <a:xfrm>
            <a:off x="4926793" y="1487969"/>
            <a:ext cx="403205" cy="403205"/>
          </a:xfrm>
          <a:prstGeom prst="rect">
            <a:avLst/>
          </a:prstGeom>
          <a:ln>
            <a:noFill/>
          </a:ln>
        </p:spPr>
      </p:pic>
      <p:sp>
        <p:nvSpPr>
          <p:cNvPr id="9" name="New shape"/>
          <p:cNvSpPr/>
          <p:nvPr/>
        </p:nvSpPr>
        <p:spPr>
          <a:xfrm>
            <a:off x="615504" y="1129308"/>
            <a:ext cx="5384800" cy="11049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just" eaLnBrk="1" latinLnBrk="0" hangingPunct="0">
              <a:lnSpc>
                <a:spcPct val="108000"/>
              </a:lnSpc>
            </a:pPr>
            <a:endParaRPr lang="zh-CN" sz="1665" dirty="0">
              <a:solidFill>
                <a:srgbClr val="FFFFFF"/>
              </a:solidFill>
              <a:latin typeface="宋体" panose="02010600030101010101" pitchFamily="2" charset="-122"/>
            </a:endParaRPr>
          </a:p>
        </p:txBody>
      </p:sp>
      <p:sp>
        <p:nvSpPr>
          <p:cNvPr id="11" name="文本框 10"/>
          <p:cNvSpPr txBox="1"/>
          <p:nvPr/>
        </p:nvSpPr>
        <p:spPr>
          <a:xfrm>
            <a:off x="5277458" y="1238790"/>
            <a:ext cx="4177084" cy="922020"/>
          </a:xfrm>
          <a:prstGeom prst="rect">
            <a:avLst/>
          </a:prstGeom>
          <a:noFill/>
        </p:spPr>
        <p:txBody>
          <a:bodyPr wrap="square" rtlCol="0">
            <a:spAutoFit/>
          </a:bodyPr>
          <a:lstStyle/>
          <a:p>
            <a:pPr algn="just"/>
            <a:r>
              <a:rPr lang="en-US" altLang="zh-CN" sz="1800" kern="100" dirty="0">
                <a:solidFill>
                  <a:schemeClr val="bg1"/>
                </a:solidFill>
                <a:effectLst/>
                <a:latin typeface="Calibri" panose="020F0502020204030204" charset="0"/>
                <a:ea typeface="宋体" panose="02010600030101010101" pitchFamily="2" charset="-122"/>
                <a:cs typeface="Times New Roman" panose="02020603050405020304" pitchFamily="18" charset="0"/>
              </a:rPr>
              <a:t>         </a:t>
            </a:r>
            <a:r>
              <a:rPr lang="zh-CN" altLang="zh-CN" sz="1800" kern="100" dirty="0">
                <a:solidFill>
                  <a:schemeClr val="bg1"/>
                </a:solidFill>
                <a:effectLst/>
                <a:latin typeface="Calibri" panose="020F0502020204030204" charset="0"/>
                <a:ea typeface="宋体" panose="02010600030101010101" pitchFamily="2" charset="-122"/>
                <a:cs typeface="Times New Roman" panose="02020603050405020304" pitchFamily="18" charset="0"/>
              </a:rPr>
              <a:t>我们通过</a:t>
            </a:r>
            <a:r>
              <a:rPr lang="en-US" altLang="zh-CN" sz="1800" kern="100" dirty="0" err="1">
                <a:solidFill>
                  <a:schemeClr val="bg1"/>
                </a:solidFill>
                <a:effectLst/>
                <a:latin typeface="Calibri" panose="020F0502020204030204" charset="0"/>
                <a:ea typeface="宋体" panose="02010600030101010101" pitchFamily="2" charset="-122"/>
                <a:cs typeface="Times New Roman" panose="02020603050405020304" pitchFamily="18" charset="0"/>
              </a:rPr>
              <a:t>seborn</a:t>
            </a:r>
            <a:r>
              <a:rPr lang="zh-CN" altLang="zh-CN" sz="1800" kern="100" dirty="0">
                <a:solidFill>
                  <a:schemeClr val="bg1"/>
                </a:solidFill>
                <a:effectLst/>
                <a:latin typeface="Calibri" panose="020F0502020204030204" charset="0"/>
                <a:ea typeface="宋体" panose="02010600030101010101" pitchFamily="2" charset="-122"/>
                <a:cs typeface="Times New Roman" panose="02020603050405020304" pitchFamily="18" charset="0"/>
              </a:rPr>
              <a:t>，</a:t>
            </a:r>
            <a:r>
              <a:rPr lang="en-US" altLang="zh-CN" sz="1800" kern="100" dirty="0">
                <a:solidFill>
                  <a:schemeClr val="bg1"/>
                </a:solidFill>
                <a:effectLst/>
                <a:latin typeface="Calibri" panose="020F0502020204030204" charset="0"/>
                <a:ea typeface="宋体" panose="02010600030101010101" pitchFamily="2" charset="-122"/>
                <a:cs typeface="Times New Roman" panose="02020603050405020304" pitchFamily="18" charset="0"/>
              </a:rPr>
              <a:t>matplotlib</a:t>
            </a:r>
            <a:r>
              <a:rPr lang="zh-CN" altLang="zh-CN" sz="1800" kern="100" dirty="0">
                <a:solidFill>
                  <a:schemeClr val="bg1"/>
                </a:solidFill>
                <a:effectLst/>
                <a:latin typeface="Calibri" panose="020F0502020204030204" charset="0"/>
                <a:ea typeface="宋体" panose="02010600030101010101" pitchFamily="2" charset="-122"/>
                <a:cs typeface="Times New Roman" panose="02020603050405020304" pitchFamily="18" charset="0"/>
              </a:rPr>
              <a:t>库，对每个不标准坐姿做出直方图，散点图和箱线图，对可视化的数据进行分析</a:t>
            </a:r>
            <a:endParaRPr lang="zh-CN" altLang="en-US" sz="1800" dirty="0">
              <a:solidFill>
                <a:schemeClr val="bg1"/>
              </a:solidFill>
            </a:endParaRPr>
          </a:p>
        </p:txBody>
      </p:sp>
      <p:pic>
        <p:nvPicPr>
          <p:cNvPr id="14" name="图片 13"/>
          <p:cNvPicPr>
            <a:picLocks noChangeAspect="1"/>
          </p:cNvPicPr>
          <p:nvPr/>
        </p:nvPicPr>
        <p:blipFill>
          <a:blip r:embed="rId5"/>
          <a:stretch>
            <a:fillRect/>
          </a:stretch>
        </p:blipFill>
        <p:spPr>
          <a:xfrm>
            <a:off x="689938" y="718904"/>
            <a:ext cx="3959222" cy="4824536"/>
          </a:xfrm>
          <a:prstGeom prst="rect">
            <a:avLst/>
          </a:prstGeom>
        </p:spPr>
      </p:pic>
      <p:pic>
        <p:nvPicPr>
          <p:cNvPr id="16" name="图片 15"/>
          <p:cNvPicPr>
            <a:picLocks noChangeAspect="1"/>
          </p:cNvPicPr>
          <p:nvPr/>
        </p:nvPicPr>
        <p:blipFill>
          <a:blip r:embed="rId6"/>
          <a:stretch>
            <a:fillRect/>
          </a:stretch>
        </p:blipFill>
        <p:spPr>
          <a:xfrm>
            <a:off x="5285172" y="2589808"/>
            <a:ext cx="3543421" cy="26322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New picture"/>
          <p:cNvPicPr/>
          <p:nvPr/>
        </p:nvPicPr>
        <p:blipFill>
          <a:blip r:embed="rId1"/>
          <a:srcRect/>
          <a:stretch>
            <a:fillRect/>
          </a:stretch>
        </p:blipFill>
        <p:spPr>
          <a:xfrm>
            <a:off x="7482331" y="1734609"/>
            <a:ext cx="2335171" cy="2058996"/>
          </a:xfrm>
          <a:prstGeom prst="rect">
            <a:avLst/>
          </a:prstGeom>
          <a:ln>
            <a:noFill/>
          </a:ln>
        </p:spPr>
      </p:pic>
      <p:pic>
        <p:nvPicPr>
          <p:cNvPr id="10" name="New picture"/>
          <p:cNvPicPr/>
          <p:nvPr/>
        </p:nvPicPr>
        <p:blipFill>
          <a:blip r:embed="rId1"/>
          <a:srcRect/>
          <a:stretch>
            <a:fillRect/>
          </a:stretch>
        </p:blipFill>
        <p:spPr>
          <a:xfrm>
            <a:off x="2672820" y="1734608"/>
            <a:ext cx="2335171" cy="2493963"/>
          </a:xfrm>
          <a:prstGeom prst="rect">
            <a:avLst/>
          </a:prstGeom>
          <a:ln>
            <a:noFill/>
          </a:ln>
        </p:spPr>
      </p:pic>
      <p:sp>
        <p:nvSpPr>
          <p:cNvPr id="2" name="New shape"/>
          <p:cNvSpPr/>
          <p:nvPr/>
        </p:nvSpPr>
        <p:spPr>
          <a:xfrm>
            <a:off x="634475" y="340051"/>
            <a:ext cx="2856301" cy="42680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sz="2800" b="1" dirty="0">
                <a:solidFill>
                  <a:schemeClr val="accent1"/>
                </a:solidFill>
                <a:latin typeface="微软雅黑" panose="020B0503020204020204" charset="-122"/>
              </a:rPr>
              <a:t>数据</a:t>
            </a:r>
            <a:r>
              <a:rPr lang="zh-CN" altLang="en-US" sz="2800" b="1" dirty="0">
                <a:solidFill>
                  <a:schemeClr val="accent1"/>
                </a:solidFill>
                <a:latin typeface="微软雅黑" panose="020B0503020204020204" charset="-122"/>
              </a:rPr>
              <a:t>分析</a:t>
            </a:r>
            <a:endParaRPr lang="zh-CN" altLang="en-US" sz="2800" b="1" dirty="0">
              <a:solidFill>
                <a:schemeClr val="accent1"/>
              </a:solidFill>
              <a:latin typeface="微软雅黑" panose="020B0503020204020204" charset="-122"/>
            </a:endParaRPr>
          </a:p>
        </p:txBody>
      </p:sp>
      <p:pic>
        <p:nvPicPr>
          <p:cNvPr id="5" name="New picture"/>
          <p:cNvPicPr/>
          <p:nvPr/>
        </p:nvPicPr>
        <p:blipFill>
          <a:blip r:embed="rId2"/>
          <a:srcRect/>
          <a:stretch>
            <a:fillRect/>
          </a:stretch>
        </p:blipFill>
        <p:spPr>
          <a:xfrm>
            <a:off x="6232128" y="-12700"/>
            <a:ext cx="3989854" cy="2229424"/>
          </a:xfrm>
          <a:prstGeom prst="rect">
            <a:avLst/>
          </a:prstGeom>
          <a:ln>
            <a:noFill/>
          </a:ln>
        </p:spPr>
      </p:pic>
      <p:pic>
        <p:nvPicPr>
          <p:cNvPr id="6" name="New picture"/>
          <p:cNvPicPr/>
          <p:nvPr/>
        </p:nvPicPr>
        <p:blipFill>
          <a:blip r:embed="rId3"/>
          <a:srcRect/>
          <a:stretch>
            <a:fillRect/>
          </a:stretch>
        </p:blipFill>
        <p:spPr>
          <a:xfrm>
            <a:off x="7006456" y="-254000"/>
            <a:ext cx="3651706" cy="1082386"/>
          </a:xfrm>
          <a:prstGeom prst="rect">
            <a:avLst/>
          </a:prstGeom>
          <a:ln>
            <a:noFill/>
          </a:ln>
        </p:spPr>
      </p:pic>
      <p:sp>
        <p:nvSpPr>
          <p:cNvPr id="9" name="New shape"/>
          <p:cNvSpPr/>
          <p:nvPr/>
        </p:nvSpPr>
        <p:spPr>
          <a:xfrm>
            <a:off x="615504" y="1129308"/>
            <a:ext cx="5384800" cy="11049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just" eaLnBrk="1" latinLnBrk="0" hangingPunct="0">
              <a:lnSpc>
                <a:spcPct val="108000"/>
              </a:lnSpc>
            </a:pPr>
            <a:endParaRPr lang="zh-CN" sz="1665" dirty="0">
              <a:solidFill>
                <a:srgbClr val="FFFFFF"/>
              </a:solidFill>
              <a:latin typeface="宋体" panose="02010600030101010101" pitchFamily="2" charset="-122"/>
            </a:endParaRPr>
          </a:p>
        </p:txBody>
      </p:sp>
      <p:sp>
        <p:nvSpPr>
          <p:cNvPr id="3" name="文本框 2"/>
          <p:cNvSpPr txBox="1"/>
          <p:nvPr/>
        </p:nvSpPr>
        <p:spPr>
          <a:xfrm>
            <a:off x="255164" y="909320"/>
            <a:ext cx="6823710" cy="307777"/>
          </a:xfrm>
          <a:prstGeom prst="rect">
            <a:avLst/>
          </a:prstGeom>
          <a:noFill/>
        </p:spPr>
        <p:txBody>
          <a:bodyPr wrap="square" rtlCol="0">
            <a:spAutoFit/>
          </a:bodyPr>
          <a:lstStyle/>
          <a:p>
            <a:r>
              <a:rPr lang="zh-CN" altLang="en-US" sz="1400" b="1" dirty="0"/>
              <a:t>直方图可以直观地看出数据的分布情况、中心位置，偏度和峰度等信息。</a:t>
            </a:r>
            <a:endParaRPr lang="zh-CN" altLang="en-US" sz="1400" b="1" dirty="0"/>
          </a:p>
        </p:txBody>
      </p:sp>
      <p:sp>
        <p:nvSpPr>
          <p:cNvPr id="8" name="文本框 7"/>
          <p:cNvSpPr txBox="1"/>
          <p:nvPr>
            <p:custDataLst>
              <p:tags r:id="rId4"/>
            </p:custDataLst>
          </p:nvPr>
        </p:nvSpPr>
        <p:spPr>
          <a:xfrm>
            <a:off x="135890" y="1273175"/>
            <a:ext cx="3386455" cy="306705"/>
          </a:xfrm>
          <a:prstGeom prst="rect">
            <a:avLst/>
          </a:prstGeom>
          <a:noFill/>
        </p:spPr>
        <p:txBody>
          <a:bodyPr wrap="square" rtlCol="0">
            <a:spAutoFit/>
          </a:bodyPr>
          <a:lstStyle/>
          <a:p>
            <a:r>
              <a:rPr lang="zh-CN" altLang="en-US" sz="1400" b="1"/>
              <a:t>图例：</a:t>
            </a:r>
            <a:endParaRPr lang="zh-CN" altLang="en-US" sz="1400" b="1"/>
          </a:p>
        </p:txBody>
      </p:sp>
      <p:pic>
        <p:nvPicPr>
          <p:cNvPr id="4" name="图片 -2147482426"/>
          <p:cNvPicPr>
            <a:picLocks noChangeAspect="1"/>
          </p:cNvPicPr>
          <p:nvPr>
            <p:custDataLst>
              <p:tags r:id="rId5"/>
            </p:custDataLst>
          </p:nvPr>
        </p:nvPicPr>
        <p:blipFill>
          <a:blip r:embed="rId6"/>
          <a:stretch>
            <a:fillRect/>
          </a:stretch>
        </p:blipFill>
        <p:spPr>
          <a:xfrm>
            <a:off x="135784" y="1734609"/>
            <a:ext cx="2609850" cy="2619375"/>
          </a:xfrm>
          <a:prstGeom prst="rect">
            <a:avLst/>
          </a:prstGeom>
          <a:noFill/>
          <a:ln w="9525">
            <a:noFill/>
          </a:ln>
        </p:spPr>
      </p:pic>
      <p:pic>
        <p:nvPicPr>
          <p:cNvPr id="7" name="图片 229"/>
          <p:cNvPicPr>
            <a:picLocks noChangeAspect="1"/>
          </p:cNvPicPr>
          <p:nvPr>
            <p:custDataLst>
              <p:tags r:id="rId7"/>
            </p:custDataLst>
          </p:nvPr>
        </p:nvPicPr>
        <p:blipFill>
          <a:blip r:embed="rId8"/>
          <a:stretch>
            <a:fillRect/>
          </a:stretch>
        </p:blipFill>
        <p:spPr>
          <a:xfrm>
            <a:off x="5059892" y="1860021"/>
            <a:ext cx="2286529" cy="2493963"/>
          </a:xfrm>
          <a:prstGeom prst="rect">
            <a:avLst/>
          </a:prstGeom>
          <a:noFill/>
          <a:ln w="9525">
            <a:noFill/>
          </a:ln>
        </p:spPr>
      </p:pic>
      <p:sp>
        <p:nvSpPr>
          <p:cNvPr id="11" name="文本框 10"/>
          <p:cNvSpPr txBox="1"/>
          <p:nvPr/>
        </p:nvSpPr>
        <p:spPr>
          <a:xfrm>
            <a:off x="1189567" y="4353983"/>
            <a:ext cx="502179" cy="245110"/>
          </a:xfrm>
          <a:prstGeom prst="rect">
            <a:avLst/>
          </a:prstGeom>
          <a:noFill/>
        </p:spPr>
        <p:txBody>
          <a:bodyPr wrap="square" rtlCol="0">
            <a:spAutoFit/>
          </a:bodyPr>
          <a:lstStyle/>
          <a:p>
            <a:r>
              <a:rPr lang="zh-CN" altLang="en-US" sz="1000"/>
              <a:t>图</a:t>
            </a:r>
            <a:r>
              <a:rPr lang="en-US" altLang="zh-CN" sz="1000"/>
              <a:t>1</a:t>
            </a:r>
            <a:endParaRPr lang="en-US" altLang="zh-CN" sz="1000"/>
          </a:p>
        </p:txBody>
      </p:sp>
      <p:sp>
        <p:nvSpPr>
          <p:cNvPr id="12" name="文本框 11"/>
          <p:cNvSpPr txBox="1"/>
          <p:nvPr>
            <p:custDataLst>
              <p:tags r:id="rId9"/>
            </p:custDataLst>
          </p:nvPr>
        </p:nvSpPr>
        <p:spPr>
          <a:xfrm>
            <a:off x="6040967" y="4291013"/>
            <a:ext cx="502179" cy="245110"/>
          </a:xfrm>
          <a:prstGeom prst="rect">
            <a:avLst/>
          </a:prstGeom>
          <a:noFill/>
        </p:spPr>
        <p:txBody>
          <a:bodyPr wrap="square" rtlCol="0">
            <a:spAutoFit/>
          </a:bodyPr>
          <a:lstStyle/>
          <a:p>
            <a:r>
              <a:rPr lang="zh-CN" altLang="en-US" sz="1000"/>
              <a:t>图</a:t>
            </a:r>
            <a:r>
              <a:rPr lang="en-US" altLang="zh-CN" sz="1000"/>
              <a:t>2</a:t>
            </a:r>
            <a:endParaRPr lang="en-US" altLang="zh-CN" sz="1000"/>
          </a:p>
        </p:txBody>
      </p:sp>
      <p:sp>
        <p:nvSpPr>
          <p:cNvPr id="14" name="文本框 13"/>
          <p:cNvSpPr txBox="1"/>
          <p:nvPr/>
        </p:nvSpPr>
        <p:spPr>
          <a:xfrm>
            <a:off x="7488767" y="1734608"/>
            <a:ext cx="2387071" cy="2428875"/>
          </a:xfrm>
          <a:prstGeom prst="rect">
            <a:avLst/>
          </a:prstGeom>
          <a:noFill/>
        </p:spPr>
        <p:txBody>
          <a:bodyPr wrap="square" rtlCol="0">
            <a:noAutofit/>
          </a:bodyPr>
          <a:lstStyle/>
          <a:p>
            <a:pPr indent="457200" algn="l"/>
            <a:r>
              <a:rPr lang="zh-CN" altLang="en-US" sz="1400">
                <a:solidFill>
                  <a:schemeClr val="bg1"/>
                </a:solidFill>
              </a:rPr>
              <a:t>图</a:t>
            </a:r>
            <a:r>
              <a:rPr lang="en-US" altLang="zh-CN" sz="1400">
                <a:solidFill>
                  <a:schemeClr val="bg1"/>
                </a:solidFill>
              </a:rPr>
              <a:t>2</a:t>
            </a:r>
            <a:r>
              <a:rPr lang="zh-CN" altLang="en-US" sz="1400">
                <a:solidFill>
                  <a:schemeClr val="bg1"/>
                </a:solidFill>
              </a:rPr>
              <a:t>是一个明显的单峰分布，大部分数据集中在某一点，形成一个峰值，而数据在其他区域的频率则较低。</a:t>
            </a:r>
            <a:endParaRPr lang="zh-CN" altLang="en-US" sz="1400">
              <a:solidFill>
                <a:schemeClr val="bg1"/>
              </a:solidFill>
            </a:endParaRPr>
          </a:p>
          <a:p>
            <a:pPr indent="457200" algn="l"/>
            <a:r>
              <a:rPr lang="zh-CN" altLang="en-US" sz="1400">
                <a:solidFill>
                  <a:schemeClr val="bg1"/>
                </a:solidFill>
              </a:rPr>
              <a:t>在此单峰分布中，中心位置出现在</a:t>
            </a:r>
            <a:r>
              <a:rPr lang="en-US" altLang="zh-CN" sz="1400">
                <a:solidFill>
                  <a:schemeClr val="bg1"/>
                </a:solidFill>
              </a:rPr>
              <a:t>9.2</a:t>
            </a:r>
            <a:r>
              <a:rPr lang="zh-CN" altLang="en-US" sz="1400">
                <a:solidFill>
                  <a:schemeClr val="bg1"/>
                </a:solidFill>
              </a:rPr>
              <a:t>附近；偏度为</a:t>
            </a:r>
            <a:r>
              <a:rPr lang="en-US" altLang="zh-CN" sz="1400">
                <a:solidFill>
                  <a:schemeClr val="bg1"/>
                </a:solidFill>
              </a:rPr>
              <a:t>-0.21</a:t>
            </a:r>
            <a:r>
              <a:rPr lang="zh-CN" altLang="en-US" sz="1400">
                <a:solidFill>
                  <a:schemeClr val="bg1"/>
                </a:solidFill>
              </a:rPr>
              <a:t>，分布是左偏的；峰度为</a:t>
            </a:r>
            <a:r>
              <a:rPr lang="en-US" altLang="zh-CN" sz="1400">
                <a:solidFill>
                  <a:schemeClr val="bg1"/>
                </a:solidFill>
              </a:rPr>
              <a:t>0.43</a:t>
            </a:r>
            <a:r>
              <a:rPr lang="zh-CN" altLang="en-US" sz="1400">
                <a:solidFill>
                  <a:schemeClr val="bg1"/>
                </a:solidFill>
              </a:rPr>
              <a:t>，此分布将比正态分布相对尖锐。</a:t>
            </a:r>
            <a:endParaRPr lang="zh-CN" altLang="en-US" sz="1400">
              <a:solidFill>
                <a:schemeClr val="bg1"/>
              </a:solidFill>
            </a:endParaRPr>
          </a:p>
        </p:txBody>
      </p:sp>
      <p:sp>
        <p:nvSpPr>
          <p:cNvPr id="16" name="文本框 15"/>
          <p:cNvSpPr txBox="1"/>
          <p:nvPr>
            <p:custDataLst>
              <p:tags r:id="rId10"/>
            </p:custDataLst>
          </p:nvPr>
        </p:nvSpPr>
        <p:spPr>
          <a:xfrm>
            <a:off x="2672821" y="1734608"/>
            <a:ext cx="2387071" cy="2428875"/>
          </a:xfrm>
          <a:prstGeom prst="rect">
            <a:avLst/>
          </a:prstGeom>
          <a:noFill/>
        </p:spPr>
        <p:txBody>
          <a:bodyPr wrap="square" rtlCol="0">
            <a:noAutofit/>
          </a:bodyPr>
          <a:lstStyle/>
          <a:p>
            <a:pPr indent="457200" algn="l"/>
            <a:r>
              <a:rPr lang="zh-CN" altLang="en-US" sz="1400" dirty="0">
                <a:solidFill>
                  <a:schemeClr val="bg1"/>
                </a:solidFill>
              </a:rPr>
              <a:t>图</a:t>
            </a:r>
            <a:r>
              <a:rPr lang="en-US" altLang="zh-CN" sz="1400" dirty="0">
                <a:solidFill>
                  <a:schemeClr val="bg1"/>
                </a:solidFill>
              </a:rPr>
              <a:t>2</a:t>
            </a:r>
            <a:r>
              <a:rPr lang="zh-CN" altLang="en-US" sz="1400" dirty="0">
                <a:solidFill>
                  <a:schemeClr val="bg1"/>
                </a:solidFill>
              </a:rPr>
              <a:t>是一个明显的双峰分布，在双峰分布中，数据在两个不同的区域有较高的频率，形成两个峰值，而在这两个峰值之间的区域，数据的频率较低。</a:t>
            </a:r>
            <a:endParaRPr lang="zh-CN" altLang="en-US" sz="1400" dirty="0">
              <a:solidFill>
                <a:schemeClr val="bg1"/>
              </a:solidFill>
            </a:endParaRPr>
          </a:p>
          <a:p>
            <a:pPr indent="457200" algn="l"/>
            <a:r>
              <a:rPr lang="zh-CN" altLang="en-US" sz="1400" dirty="0">
                <a:solidFill>
                  <a:schemeClr val="bg1"/>
                </a:solidFill>
              </a:rPr>
              <a:t>在此单峰分布中，偏度为</a:t>
            </a:r>
            <a:r>
              <a:rPr lang="en-US" altLang="zh-CN" sz="1400" dirty="0">
                <a:solidFill>
                  <a:schemeClr val="bg1"/>
                </a:solidFill>
              </a:rPr>
              <a:t>0.38</a:t>
            </a:r>
            <a:r>
              <a:rPr lang="zh-CN" altLang="en-US" sz="1400" dirty="0">
                <a:solidFill>
                  <a:schemeClr val="bg1"/>
                </a:solidFill>
              </a:rPr>
              <a:t>，双峰是倾斜的，左峰高于右峰；峰度为</a:t>
            </a:r>
            <a:r>
              <a:rPr lang="en-US" altLang="zh-CN" sz="1400" dirty="0">
                <a:solidFill>
                  <a:schemeClr val="bg1"/>
                </a:solidFill>
              </a:rPr>
              <a:t>1.54</a:t>
            </a:r>
            <a:r>
              <a:rPr lang="zh-CN" altLang="en-US" sz="1400" dirty="0">
                <a:solidFill>
                  <a:schemeClr val="bg1"/>
                </a:solidFill>
              </a:rPr>
              <a:t>，在两个峰值处有较高的频率，此分布更加尖锐。</a:t>
            </a:r>
            <a:endParaRPr lang="zh-CN" altLang="en-US" sz="1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866900"/>
            <a:ext cx="10159874" cy="2497084"/>
          </a:xfrm>
          <a:prstGeom prst="rect">
            <a:avLst/>
          </a:prstGeom>
          <a:ln>
            <a:noFill/>
          </a:ln>
        </p:spPr>
      </p:pic>
      <p:pic>
        <p:nvPicPr>
          <p:cNvPr id="3" name="New picture"/>
          <p:cNvPicPr/>
          <p:nvPr/>
        </p:nvPicPr>
        <p:blipFill>
          <a:blip r:embed="rId2"/>
          <a:srcRect/>
          <a:stretch>
            <a:fillRect/>
          </a:stretch>
        </p:blipFill>
        <p:spPr>
          <a:xfrm>
            <a:off x="546100" y="901700"/>
            <a:ext cx="3545290" cy="3640236"/>
          </a:xfrm>
          <a:prstGeom prst="rect">
            <a:avLst/>
          </a:prstGeom>
          <a:ln>
            <a:noFill/>
          </a:ln>
        </p:spPr>
      </p:pic>
      <p:sp>
        <p:nvSpPr>
          <p:cNvPr id="4" name="New shape"/>
          <p:cNvSpPr/>
          <p:nvPr/>
        </p:nvSpPr>
        <p:spPr>
          <a:xfrm>
            <a:off x="5163544" y="2624940"/>
            <a:ext cx="2097596" cy="30510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sz="2000" b="1" dirty="0">
                <a:solidFill>
                  <a:srgbClr val="FFFFFF"/>
                </a:solidFill>
                <a:latin typeface="微软雅黑" panose="020B0503020204020204" charset="-122"/>
              </a:rPr>
              <a:t>PART 01</a:t>
            </a:r>
            <a:endParaRPr sz="2000" b="1" dirty="0">
              <a:solidFill>
                <a:srgbClr val="FFFFFF"/>
              </a:solidFill>
              <a:latin typeface="微软雅黑" panose="020B0503020204020204" charset="-122"/>
            </a:endParaRPr>
          </a:p>
        </p:txBody>
      </p:sp>
      <p:sp>
        <p:nvSpPr>
          <p:cNvPr id="5" name="New shape"/>
          <p:cNvSpPr/>
          <p:nvPr/>
        </p:nvSpPr>
        <p:spPr>
          <a:xfrm>
            <a:off x="5156200" y="3441700"/>
            <a:ext cx="4474871" cy="2376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50000"/>
              </a:lnSpc>
            </a:pPr>
            <a:endParaRPr lang="zh-CN" sz="1165" b="0" dirty="0">
              <a:solidFill>
                <a:srgbClr val="D9D9D9"/>
              </a:solidFill>
              <a:latin typeface="微软雅黑" panose="020B0503020204020204" charset="-122"/>
            </a:endParaRPr>
          </a:p>
        </p:txBody>
      </p:sp>
      <p:sp>
        <p:nvSpPr>
          <p:cNvPr id="6" name="New shape"/>
          <p:cNvSpPr/>
          <p:nvPr/>
        </p:nvSpPr>
        <p:spPr>
          <a:xfrm>
            <a:off x="5156200" y="2988006"/>
            <a:ext cx="3604051" cy="67801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noAutofit/>
          </a:bodyPr>
          <a:lstStyle/>
          <a:p>
            <a:pPr algn="l" eaLnBrk="1" latinLnBrk="0" hangingPunct="0">
              <a:lnSpc>
                <a:spcPct val="100000"/>
              </a:lnSpc>
            </a:pPr>
            <a:r>
              <a:rPr lang="zh-CN" sz="4445" b="1" dirty="0">
                <a:solidFill>
                  <a:srgbClr val="FFFFFF"/>
                </a:solidFill>
                <a:latin typeface="微软雅黑" panose="020B0503020204020204" charset="-122"/>
              </a:rPr>
              <a:t>项目概述</a:t>
            </a:r>
            <a:endParaRPr lang="zh-CN" sz="4445" b="1" dirty="0">
              <a:solidFill>
                <a:srgbClr val="FFFFFF"/>
              </a:solidFill>
              <a:latin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New picture"/>
          <p:cNvPicPr/>
          <p:nvPr/>
        </p:nvPicPr>
        <p:blipFill>
          <a:blip r:embed="rId1"/>
          <a:srcRect/>
          <a:stretch>
            <a:fillRect/>
          </a:stretch>
        </p:blipFill>
        <p:spPr>
          <a:xfrm>
            <a:off x="4705710" y="4508500"/>
            <a:ext cx="4661466" cy="1125008"/>
          </a:xfrm>
          <a:prstGeom prst="rect">
            <a:avLst/>
          </a:prstGeom>
          <a:ln>
            <a:noFill/>
          </a:ln>
        </p:spPr>
      </p:pic>
      <p:pic>
        <p:nvPicPr>
          <p:cNvPr id="12" name="New picture"/>
          <p:cNvPicPr/>
          <p:nvPr/>
        </p:nvPicPr>
        <p:blipFill>
          <a:blip r:embed="rId1"/>
          <a:srcRect/>
          <a:stretch>
            <a:fillRect/>
          </a:stretch>
        </p:blipFill>
        <p:spPr>
          <a:xfrm>
            <a:off x="68415" y="3528987"/>
            <a:ext cx="4617356" cy="1128713"/>
          </a:xfrm>
          <a:prstGeom prst="rect">
            <a:avLst/>
          </a:prstGeom>
          <a:ln>
            <a:noFill/>
          </a:ln>
        </p:spPr>
      </p:pic>
      <p:pic>
        <p:nvPicPr>
          <p:cNvPr id="5" name="New picture"/>
          <p:cNvPicPr/>
          <p:nvPr/>
        </p:nvPicPr>
        <p:blipFill>
          <a:blip r:embed="rId2"/>
          <a:srcRect/>
          <a:stretch>
            <a:fillRect/>
          </a:stretch>
        </p:blipFill>
        <p:spPr>
          <a:xfrm>
            <a:off x="6232128" y="-12700"/>
            <a:ext cx="3989854" cy="2229424"/>
          </a:xfrm>
          <a:prstGeom prst="rect">
            <a:avLst/>
          </a:prstGeom>
          <a:ln>
            <a:noFill/>
          </a:ln>
        </p:spPr>
      </p:pic>
      <p:pic>
        <p:nvPicPr>
          <p:cNvPr id="6" name="New picture"/>
          <p:cNvPicPr/>
          <p:nvPr/>
        </p:nvPicPr>
        <p:blipFill>
          <a:blip r:embed="rId3"/>
          <a:srcRect/>
          <a:stretch>
            <a:fillRect/>
          </a:stretch>
        </p:blipFill>
        <p:spPr>
          <a:xfrm>
            <a:off x="7006456" y="-254000"/>
            <a:ext cx="3651706" cy="1082386"/>
          </a:xfrm>
          <a:prstGeom prst="rect">
            <a:avLst/>
          </a:prstGeom>
          <a:ln>
            <a:noFill/>
          </a:ln>
        </p:spPr>
      </p:pic>
      <p:sp>
        <p:nvSpPr>
          <p:cNvPr id="19" name="文本框 18"/>
          <p:cNvSpPr txBox="1"/>
          <p:nvPr/>
        </p:nvSpPr>
        <p:spPr>
          <a:xfrm>
            <a:off x="293688" y="948267"/>
            <a:ext cx="3538008" cy="307777"/>
          </a:xfrm>
          <a:prstGeom prst="rect">
            <a:avLst/>
          </a:prstGeom>
          <a:noFill/>
        </p:spPr>
        <p:txBody>
          <a:bodyPr wrap="square" rtlCol="0">
            <a:spAutoFit/>
          </a:bodyPr>
          <a:lstStyle/>
          <a:p>
            <a:r>
              <a:rPr lang="zh-CN" altLang="en-US" sz="1400" b="1" dirty="0"/>
              <a:t>头部检测模块各姿势特征值直方图对比</a:t>
            </a:r>
            <a:endParaRPr lang="zh-CN" altLang="en-US" sz="1400" b="1" dirty="0"/>
          </a:p>
        </p:txBody>
      </p:sp>
      <p:sp>
        <p:nvSpPr>
          <p:cNvPr id="20" name="文本框 19"/>
          <p:cNvSpPr txBox="1"/>
          <p:nvPr/>
        </p:nvSpPr>
        <p:spPr>
          <a:xfrm>
            <a:off x="68797" y="3528801"/>
            <a:ext cx="4637294" cy="1128713"/>
          </a:xfrm>
          <a:prstGeom prst="rect">
            <a:avLst/>
          </a:prstGeom>
          <a:noFill/>
        </p:spPr>
        <p:txBody>
          <a:bodyPr wrap="square" rtlCol="0">
            <a:noAutofit/>
          </a:bodyPr>
          <a:lstStyle/>
          <a:p>
            <a:r>
              <a:rPr lang="zh-CN" altLang="en-US" sz="1165" dirty="0">
                <a:solidFill>
                  <a:schemeClr val="bg1"/>
                </a:solidFill>
                <a:sym typeface="+mn-ea"/>
              </a:rPr>
              <a:t>根据数据的分布情况、中心位置，偏度和峰度等区别，可以得出结论：</a:t>
            </a:r>
            <a:endParaRPr lang="en-US" altLang="zh-CN" sz="1165" dirty="0">
              <a:solidFill>
                <a:schemeClr val="bg1"/>
              </a:solidFill>
              <a:sym typeface="+mn-ea"/>
            </a:endParaRPr>
          </a:p>
          <a:p>
            <a:endParaRPr lang="zh-CN" altLang="en-US" sz="1165" dirty="0">
              <a:solidFill>
                <a:schemeClr val="bg1"/>
              </a:solidFill>
              <a:sym typeface="+mn-ea"/>
            </a:endParaRPr>
          </a:p>
          <a:p>
            <a:r>
              <a:rPr lang="zh-CN" altLang="en-US" sz="1165" dirty="0">
                <a:solidFill>
                  <a:schemeClr val="bg1"/>
                </a:solidFill>
                <a:sym typeface="+mn-ea"/>
              </a:rPr>
              <a:t>对于塌腰姿势：</a:t>
            </a:r>
            <a:r>
              <a:rPr lang="en-US" altLang="zh-CN" sz="1165" dirty="0" err="1">
                <a:solidFill>
                  <a:schemeClr val="bg1"/>
                </a:solidFill>
                <a:sym typeface="+mn-ea"/>
              </a:rPr>
              <a:t>distAverage</a:t>
            </a:r>
            <a:r>
              <a:rPr lang="zh-CN" altLang="en-US" sz="1165" dirty="0">
                <a:solidFill>
                  <a:schemeClr val="bg1"/>
                </a:solidFill>
                <a:sym typeface="+mn-ea"/>
              </a:rPr>
              <a:t>特征值，distShoulder特征值，distMounthToShoulder特征值和distNoseToMounth特征值都与正常坐姿的区别较大，可以作为判断是否是塌腰姿势的重要指标。</a:t>
            </a:r>
            <a:endParaRPr lang="zh-CN" altLang="en-US" sz="1165" dirty="0">
              <a:solidFill>
                <a:schemeClr val="bg1"/>
              </a:solidFill>
              <a:sym typeface="+mn-ea"/>
            </a:endParaRPr>
          </a:p>
        </p:txBody>
      </p:sp>
      <p:pic>
        <p:nvPicPr>
          <p:cNvPr id="3" name="图片 2"/>
          <p:cNvPicPr>
            <a:picLocks noChangeAspect="1"/>
          </p:cNvPicPr>
          <p:nvPr>
            <p:custDataLst>
              <p:tags r:id="rId4"/>
            </p:custDataLst>
          </p:nvPr>
        </p:nvPicPr>
        <p:blipFill>
          <a:blip r:embed="rId5"/>
          <a:stretch>
            <a:fillRect/>
          </a:stretch>
        </p:blipFill>
        <p:spPr>
          <a:xfrm>
            <a:off x="175154" y="1337204"/>
            <a:ext cx="1943100" cy="2009775"/>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2295525" y="1337204"/>
            <a:ext cx="1960563" cy="2016125"/>
          </a:xfrm>
          <a:prstGeom prst="rect">
            <a:avLst/>
          </a:prstGeom>
        </p:spPr>
      </p:pic>
      <p:sp>
        <p:nvSpPr>
          <p:cNvPr id="7" name="文本框 6"/>
          <p:cNvSpPr txBox="1"/>
          <p:nvPr>
            <p:custDataLst>
              <p:tags r:id="rId8"/>
            </p:custDataLst>
          </p:nvPr>
        </p:nvSpPr>
        <p:spPr>
          <a:xfrm>
            <a:off x="4792663" y="1030288"/>
            <a:ext cx="3538008" cy="307777"/>
          </a:xfrm>
          <a:prstGeom prst="rect">
            <a:avLst/>
          </a:prstGeom>
          <a:noFill/>
        </p:spPr>
        <p:txBody>
          <a:bodyPr wrap="square" rtlCol="0">
            <a:spAutoFit/>
          </a:bodyPr>
          <a:lstStyle/>
          <a:p>
            <a:r>
              <a:rPr lang="zh-CN" altLang="en-US" sz="1400" b="1" dirty="0"/>
              <a:t>头部检测模块各姿势特征值直方图对比</a:t>
            </a:r>
            <a:endParaRPr lang="zh-CN" altLang="en-US" sz="1400" b="1" dirty="0"/>
          </a:p>
        </p:txBody>
      </p:sp>
      <p:pic>
        <p:nvPicPr>
          <p:cNvPr id="8" name="图片 7"/>
          <p:cNvPicPr>
            <a:picLocks noChangeAspect="1"/>
          </p:cNvPicPr>
          <p:nvPr>
            <p:custDataLst>
              <p:tags r:id="rId9"/>
            </p:custDataLst>
          </p:nvPr>
        </p:nvPicPr>
        <p:blipFill>
          <a:blip r:embed="rId10"/>
          <a:stretch>
            <a:fillRect/>
          </a:stretch>
        </p:blipFill>
        <p:spPr>
          <a:xfrm>
            <a:off x="4685771" y="1422400"/>
            <a:ext cx="1969558" cy="3078692"/>
          </a:xfrm>
          <a:prstGeom prst="rect">
            <a:avLst/>
          </a:prstGeom>
        </p:spPr>
      </p:pic>
      <p:pic>
        <p:nvPicPr>
          <p:cNvPr id="9" name="图片 8"/>
          <p:cNvPicPr>
            <a:picLocks noChangeAspect="1"/>
          </p:cNvPicPr>
          <p:nvPr>
            <p:custDataLst>
              <p:tags r:id="rId11"/>
            </p:custDataLst>
          </p:nvPr>
        </p:nvPicPr>
        <p:blipFill>
          <a:blip r:embed="rId12"/>
          <a:stretch>
            <a:fillRect/>
          </a:stretch>
        </p:blipFill>
        <p:spPr>
          <a:xfrm>
            <a:off x="6959071" y="1422400"/>
            <a:ext cx="2043113" cy="3082396"/>
          </a:xfrm>
          <a:prstGeom prst="rect">
            <a:avLst/>
          </a:prstGeom>
        </p:spPr>
      </p:pic>
      <p:sp>
        <p:nvSpPr>
          <p:cNvPr id="11" name="文本框 10"/>
          <p:cNvSpPr txBox="1"/>
          <p:nvPr>
            <p:custDataLst>
              <p:tags r:id="rId13"/>
            </p:custDataLst>
          </p:nvPr>
        </p:nvSpPr>
        <p:spPr>
          <a:xfrm>
            <a:off x="4685771" y="4504796"/>
            <a:ext cx="4714709" cy="1128713"/>
          </a:xfrm>
          <a:prstGeom prst="rect">
            <a:avLst/>
          </a:prstGeom>
          <a:noFill/>
        </p:spPr>
        <p:txBody>
          <a:bodyPr wrap="square" rtlCol="0">
            <a:noAutofit/>
          </a:bodyPr>
          <a:lstStyle/>
          <a:p>
            <a:r>
              <a:rPr lang="zh-CN" altLang="en-US" sz="1165" dirty="0">
                <a:solidFill>
                  <a:schemeClr val="bg1"/>
                </a:solidFill>
                <a:sym typeface="+mn-ea"/>
              </a:rPr>
              <a:t>根据数据的分布情况、中心位置，偏度和峰度等区别，可以得出结论：</a:t>
            </a:r>
            <a:endParaRPr lang="en-US" altLang="zh-CN" sz="1165" dirty="0">
              <a:solidFill>
                <a:schemeClr val="bg1"/>
              </a:solidFill>
              <a:sym typeface="+mn-ea"/>
            </a:endParaRPr>
          </a:p>
          <a:p>
            <a:endParaRPr lang="zh-CN" altLang="en-US" sz="1165" dirty="0">
              <a:solidFill>
                <a:schemeClr val="bg1"/>
              </a:solidFill>
              <a:sym typeface="+mn-ea"/>
            </a:endParaRPr>
          </a:p>
          <a:p>
            <a:r>
              <a:rPr lang="zh-CN" altLang="en-US" sz="1165" dirty="0">
                <a:solidFill>
                  <a:schemeClr val="bg1"/>
                </a:solidFill>
                <a:sym typeface="+mn-ea"/>
              </a:rPr>
              <a:t>对于二郎腿姿势：</a:t>
            </a:r>
            <a:r>
              <a:rPr lang="en-US" altLang="zh-CN" sz="1165" dirty="0">
                <a:solidFill>
                  <a:schemeClr val="bg1"/>
                </a:solidFill>
                <a:sym typeface="+mn-ea"/>
              </a:rPr>
              <a:t>distance1</a:t>
            </a:r>
            <a:r>
              <a:rPr lang="zh-CN" altLang="en-US" sz="1165" dirty="0">
                <a:solidFill>
                  <a:schemeClr val="bg1"/>
                </a:solidFill>
                <a:sym typeface="+mn-ea"/>
              </a:rPr>
              <a:t>特征值，</a:t>
            </a:r>
            <a:r>
              <a:rPr lang="en-US" altLang="zh-CN" sz="1165" dirty="0">
                <a:solidFill>
                  <a:schemeClr val="bg1"/>
                </a:solidFill>
                <a:sym typeface="+mn-ea"/>
              </a:rPr>
              <a:t>distance2</a:t>
            </a:r>
            <a:r>
              <a:rPr lang="zh-CN" altLang="en-US" sz="1165" dirty="0">
                <a:solidFill>
                  <a:schemeClr val="bg1"/>
                </a:solidFill>
                <a:sym typeface="+mn-ea"/>
              </a:rPr>
              <a:t>特征值，</a:t>
            </a:r>
            <a:r>
              <a:rPr lang="en-US" altLang="zh-CN" sz="1165" dirty="0">
                <a:solidFill>
                  <a:schemeClr val="bg1"/>
                </a:solidFill>
                <a:sym typeface="+mn-ea"/>
              </a:rPr>
              <a:t>distance3</a:t>
            </a:r>
            <a:r>
              <a:rPr lang="zh-CN" altLang="en-US" sz="1165" dirty="0">
                <a:solidFill>
                  <a:schemeClr val="bg1"/>
                </a:solidFill>
                <a:sym typeface="+mn-ea"/>
              </a:rPr>
              <a:t>特征值，</a:t>
            </a:r>
            <a:r>
              <a:rPr lang="en-US" altLang="zh-CN" sz="1165" dirty="0">
                <a:solidFill>
                  <a:schemeClr val="bg1"/>
                </a:solidFill>
                <a:sym typeface="+mn-ea"/>
              </a:rPr>
              <a:t>distance4</a:t>
            </a:r>
            <a:r>
              <a:rPr lang="zh-CN" altLang="en-US" sz="1165" dirty="0">
                <a:solidFill>
                  <a:schemeClr val="bg1"/>
                </a:solidFill>
                <a:sym typeface="+mn-ea"/>
              </a:rPr>
              <a:t>特征值和</a:t>
            </a:r>
            <a:r>
              <a:rPr lang="en-US" altLang="zh-CN" sz="1165" dirty="0">
                <a:solidFill>
                  <a:schemeClr val="bg1"/>
                </a:solidFill>
                <a:sym typeface="+mn-ea"/>
              </a:rPr>
              <a:t>distance5</a:t>
            </a:r>
            <a:r>
              <a:rPr lang="zh-CN" altLang="en-US" sz="1165" dirty="0">
                <a:solidFill>
                  <a:schemeClr val="bg1"/>
                </a:solidFill>
                <a:sym typeface="+mn-ea"/>
              </a:rPr>
              <a:t>特征值都与正常坐姿的区别较大，可以作为判断是否是塌腰姿势的重要指标。</a:t>
            </a:r>
            <a:r>
              <a:rPr lang="en-US" altLang="zh-CN" sz="1165" dirty="0">
                <a:solidFill>
                  <a:schemeClr val="bg1"/>
                </a:solidFill>
                <a:sym typeface="+mn-ea"/>
              </a:rPr>
              <a:t>distance6</a:t>
            </a:r>
            <a:r>
              <a:rPr lang="zh-CN" altLang="en-US" sz="1165" dirty="0">
                <a:solidFill>
                  <a:schemeClr val="bg1"/>
                </a:solidFill>
                <a:sym typeface="+mn-ea"/>
              </a:rPr>
              <a:t>两者相近，可以作为参考指标。</a:t>
            </a:r>
            <a:endParaRPr lang="zh-CN" altLang="en-US" sz="1165" dirty="0">
              <a:solidFill>
                <a:schemeClr val="bg1"/>
              </a:solidFill>
              <a:sym typeface="+mn-ea"/>
            </a:endParaRPr>
          </a:p>
        </p:txBody>
      </p:sp>
      <p:sp>
        <p:nvSpPr>
          <p:cNvPr id="10" name="New shape"/>
          <p:cNvSpPr/>
          <p:nvPr/>
        </p:nvSpPr>
        <p:spPr>
          <a:xfrm>
            <a:off x="634475" y="340051"/>
            <a:ext cx="2856301" cy="42680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sz="2800" b="1" dirty="0">
                <a:solidFill>
                  <a:schemeClr val="accent1"/>
                </a:solidFill>
                <a:latin typeface="微软雅黑" panose="020B0503020204020204" charset="-122"/>
              </a:rPr>
              <a:t>数据</a:t>
            </a:r>
            <a:r>
              <a:rPr lang="zh-CN" altLang="en-US" sz="2800" b="1" dirty="0">
                <a:solidFill>
                  <a:schemeClr val="accent1"/>
                </a:solidFill>
                <a:latin typeface="微软雅黑" panose="020B0503020204020204" charset="-122"/>
              </a:rPr>
              <a:t>分析</a:t>
            </a:r>
            <a:endParaRPr lang="zh-CN" altLang="en-US" sz="2800" b="1" dirty="0">
              <a:solidFill>
                <a:schemeClr val="accent1"/>
              </a:solidFill>
              <a:latin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New picture"/>
          <p:cNvPicPr/>
          <p:nvPr/>
        </p:nvPicPr>
        <p:blipFill>
          <a:blip r:embed="rId1"/>
          <a:srcRect/>
          <a:stretch>
            <a:fillRect/>
          </a:stretch>
        </p:blipFill>
        <p:spPr>
          <a:xfrm>
            <a:off x="4144073" y="2016971"/>
            <a:ext cx="4704365" cy="1856895"/>
          </a:xfrm>
          <a:prstGeom prst="rect">
            <a:avLst/>
          </a:prstGeom>
          <a:ln>
            <a:noFill/>
          </a:ln>
        </p:spPr>
      </p:pic>
      <p:pic>
        <p:nvPicPr>
          <p:cNvPr id="5" name="New picture"/>
          <p:cNvPicPr/>
          <p:nvPr/>
        </p:nvPicPr>
        <p:blipFill>
          <a:blip r:embed="rId2"/>
          <a:srcRect/>
          <a:stretch>
            <a:fillRect/>
          </a:stretch>
        </p:blipFill>
        <p:spPr>
          <a:xfrm>
            <a:off x="6232128" y="-12700"/>
            <a:ext cx="3989854" cy="2229424"/>
          </a:xfrm>
          <a:prstGeom prst="rect">
            <a:avLst/>
          </a:prstGeom>
          <a:ln>
            <a:noFill/>
          </a:ln>
        </p:spPr>
      </p:pic>
      <p:pic>
        <p:nvPicPr>
          <p:cNvPr id="6" name="New picture"/>
          <p:cNvPicPr/>
          <p:nvPr/>
        </p:nvPicPr>
        <p:blipFill>
          <a:blip r:embed="rId3"/>
          <a:srcRect/>
          <a:stretch>
            <a:fillRect/>
          </a:stretch>
        </p:blipFill>
        <p:spPr>
          <a:xfrm>
            <a:off x="7006456" y="-254000"/>
            <a:ext cx="3651706" cy="1082386"/>
          </a:xfrm>
          <a:prstGeom prst="rect">
            <a:avLst/>
          </a:prstGeom>
          <a:ln>
            <a:noFill/>
          </a:ln>
        </p:spPr>
      </p:pic>
      <p:sp>
        <p:nvSpPr>
          <p:cNvPr id="9" name="New shape"/>
          <p:cNvSpPr/>
          <p:nvPr/>
        </p:nvSpPr>
        <p:spPr>
          <a:xfrm>
            <a:off x="615504" y="1129308"/>
            <a:ext cx="5384800" cy="11049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just" eaLnBrk="1" latinLnBrk="0" hangingPunct="0">
              <a:lnSpc>
                <a:spcPct val="108000"/>
              </a:lnSpc>
            </a:pPr>
            <a:endParaRPr lang="zh-CN" sz="1665" dirty="0">
              <a:solidFill>
                <a:srgbClr val="FFFFFF"/>
              </a:solidFill>
              <a:latin typeface="宋体" panose="02010600030101010101" pitchFamily="2" charset="-122"/>
            </a:endParaRPr>
          </a:p>
        </p:txBody>
      </p:sp>
      <p:pic>
        <p:nvPicPr>
          <p:cNvPr id="3075" name="图片 10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996" y="2008717"/>
            <a:ext cx="3836988" cy="362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136698" y="1677414"/>
            <a:ext cx="5904656" cy="275590"/>
          </a:xfrm>
          <a:prstGeom prst="rect">
            <a:avLst/>
          </a:prstGeom>
          <a:noFill/>
        </p:spPr>
        <p:txBody>
          <a:bodyPr wrap="square" rtlCol="0">
            <a:spAutoFit/>
          </a:bodyPr>
          <a:lstStyle/>
          <a:p>
            <a:r>
              <a:rPr lang="zh-CN" altLang="zh-CN" sz="1200" b="1" kern="100" dirty="0">
                <a:effectLst/>
                <a:latin typeface="Calibri" panose="020F0502020204030204" charset="0"/>
                <a:ea typeface="宋体" panose="02010600030101010101" pitchFamily="2" charset="-122"/>
                <a:cs typeface="Times New Roman" panose="02020603050405020304" pitchFamily="18" charset="0"/>
              </a:rPr>
              <a:t>塌腰坐姿与正常坐姿的各特征值散点图</a:t>
            </a:r>
            <a:endParaRPr lang="zh-CN" altLang="en-US" sz="900" dirty="0"/>
          </a:p>
        </p:txBody>
      </p:sp>
      <p:sp>
        <p:nvSpPr>
          <p:cNvPr id="3" name="文本框 2"/>
          <p:cNvSpPr txBox="1"/>
          <p:nvPr/>
        </p:nvSpPr>
        <p:spPr>
          <a:xfrm>
            <a:off x="135784" y="777875"/>
            <a:ext cx="6823710" cy="307777"/>
          </a:xfrm>
          <a:prstGeom prst="rect">
            <a:avLst/>
          </a:prstGeom>
          <a:noFill/>
        </p:spPr>
        <p:txBody>
          <a:bodyPr wrap="square" rtlCol="0">
            <a:spAutoFit/>
          </a:bodyPr>
          <a:lstStyle/>
          <a:p>
            <a:r>
              <a:rPr lang="zh-CN" altLang="en-US" sz="1400" b="1" dirty="0"/>
              <a:t>散点图可以直观地看出两个变量之间的相关性，判断两个特性值之间是否有相关性。</a:t>
            </a:r>
            <a:endParaRPr lang="zh-CN" altLang="en-US" sz="1400" b="1" dirty="0"/>
          </a:p>
        </p:txBody>
      </p:sp>
      <p:sp>
        <p:nvSpPr>
          <p:cNvPr id="8" name="文本框 7"/>
          <p:cNvSpPr txBox="1"/>
          <p:nvPr/>
        </p:nvSpPr>
        <p:spPr>
          <a:xfrm>
            <a:off x="135890" y="1326515"/>
            <a:ext cx="3386455" cy="306705"/>
          </a:xfrm>
          <a:prstGeom prst="rect">
            <a:avLst/>
          </a:prstGeom>
          <a:noFill/>
        </p:spPr>
        <p:txBody>
          <a:bodyPr wrap="square" rtlCol="0">
            <a:spAutoFit/>
          </a:bodyPr>
          <a:lstStyle/>
          <a:p>
            <a:r>
              <a:rPr lang="zh-CN" altLang="en-US" sz="1400" b="1"/>
              <a:t>图例：</a:t>
            </a:r>
            <a:endParaRPr lang="zh-CN" altLang="en-US" sz="1400" b="1"/>
          </a:p>
        </p:txBody>
      </p:sp>
      <p:sp>
        <p:nvSpPr>
          <p:cNvPr id="7" name="文本框 6"/>
          <p:cNvSpPr txBox="1"/>
          <p:nvPr/>
        </p:nvSpPr>
        <p:spPr>
          <a:xfrm>
            <a:off x="4216057" y="2064855"/>
            <a:ext cx="4704366" cy="2042054"/>
          </a:xfrm>
          <a:prstGeom prst="rect">
            <a:avLst/>
          </a:prstGeom>
          <a:noFill/>
        </p:spPr>
        <p:txBody>
          <a:bodyPr wrap="square" rtlCol="0">
            <a:noAutofit/>
          </a:bodyPr>
          <a:lstStyle/>
          <a:p>
            <a:pPr algn="just"/>
            <a:r>
              <a:rPr lang="zh-CN" altLang="en-US" sz="1600" dirty="0">
                <a:solidFill>
                  <a:schemeClr val="bg1"/>
                </a:solidFill>
              </a:rPr>
              <a:t>        在该散点图中，可以看到distShoulder特征值和distMounthToShoulder</a:t>
            </a:r>
            <a:r>
              <a:rPr lang="zh-CN" altLang="en-US" sz="1600" dirty="0">
                <a:solidFill>
                  <a:schemeClr val="bg1"/>
                </a:solidFill>
                <a:sym typeface="+mn-ea"/>
              </a:rPr>
              <a:t>特征值</a:t>
            </a:r>
            <a:r>
              <a:rPr lang="zh-CN" altLang="en-US" sz="1600" dirty="0">
                <a:solidFill>
                  <a:schemeClr val="bg1"/>
                </a:solidFill>
              </a:rPr>
              <a:t>两者之间有较强的正相关性，distAverage</a:t>
            </a:r>
            <a:r>
              <a:rPr lang="zh-CN" altLang="en-US" sz="1600" dirty="0">
                <a:solidFill>
                  <a:schemeClr val="bg1"/>
                </a:solidFill>
                <a:sym typeface="+mn-ea"/>
              </a:rPr>
              <a:t>特征值</a:t>
            </a:r>
            <a:r>
              <a:rPr lang="zh-CN" altLang="en-US" sz="1600" dirty="0">
                <a:solidFill>
                  <a:schemeClr val="bg1"/>
                </a:solidFill>
              </a:rPr>
              <a:t>和</a:t>
            </a:r>
            <a:r>
              <a:rPr lang="zh-CN" altLang="en-US" sz="1600" dirty="0">
                <a:solidFill>
                  <a:schemeClr val="bg1"/>
                </a:solidFill>
                <a:sym typeface="+mn-ea"/>
              </a:rPr>
              <a:t>distShoulder特征值，distMounthToShoulder特征值之间也存在相关性，呈现出正相关的分布样式。其他特征值之间的关系均较弱。</a:t>
            </a:r>
            <a:endParaRPr lang="zh-CN" altLang="en-US" sz="1600" dirty="0">
              <a:solidFill>
                <a:schemeClr val="bg1"/>
              </a:solidFill>
              <a:sym typeface="+mn-ea"/>
            </a:endParaRPr>
          </a:p>
        </p:txBody>
      </p:sp>
      <p:sp>
        <p:nvSpPr>
          <p:cNvPr id="4" name="New shape"/>
          <p:cNvSpPr/>
          <p:nvPr/>
        </p:nvSpPr>
        <p:spPr>
          <a:xfrm>
            <a:off x="634475" y="340051"/>
            <a:ext cx="2856301" cy="42680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sz="2800" b="1" dirty="0">
                <a:solidFill>
                  <a:schemeClr val="accent1"/>
                </a:solidFill>
                <a:latin typeface="微软雅黑" panose="020B0503020204020204" charset="-122"/>
              </a:rPr>
              <a:t>数据</a:t>
            </a:r>
            <a:r>
              <a:rPr lang="zh-CN" altLang="en-US" sz="2800" b="1" dirty="0">
                <a:solidFill>
                  <a:schemeClr val="accent1"/>
                </a:solidFill>
                <a:latin typeface="微软雅黑" panose="020B0503020204020204" charset="-122"/>
              </a:rPr>
              <a:t>分析</a:t>
            </a:r>
            <a:endParaRPr lang="zh-CN" altLang="en-US" sz="2800" b="1" dirty="0">
              <a:solidFill>
                <a:schemeClr val="accent1"/>
              </a:solidFill>
              <a:latin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New picture"/>
          <p:cNvPicPr/>
          <p:nvPr/>
        </p:nvPicPr>
        <p:blipFill>
          <a:blip r:embed="rId1"/>
          <a:srcRect/>
          <a:stretch>
            <a:fillRect/>
          </a:stretch>
        </p:blipFill>
        <p:spPr>
          <a:xfrm>
            <a:off x="321849" y="4261380"/>
            <a:ext cx="3168927" cy="900376"/>
          </a:xfrm>
          <a:prstGeom prst="rect">
            <a:avLst/>
          </a:prstGeom>
          <a:ln>
            <a:noFill/>
          </a:ln>
        </p:spPr>
      </p:pic>
      <p:pic>
        <p:nvPicPr>
          <p:cNvPr id="15" name="New picture"/>
          <p:cNvPicPr/>
          <p:nvPr/>
        </p:nvPicPr>
        <p:blipFill>
          <a:blip r:embed="rId1"/>
          <a:srcRect/>
          <a:stretch>
            <a:fillRect/>
          </a:stretch>
        </p:blipFill>
        <p:spPr>
          <a:xfrm>
            <a:off x="6761364" y="1533374"/>
            <a:ext cx="3157112" cy="2980309"/>
          </a:xfrm>
          <a:prstGeom prst="rect">
            <a:avLst/>
          </a:prstGeom>
          <a:ln>
            <a:noFill/>
          </a:ln>
        </p:spPr>
      </p:pic>
      <p:pic>
        <p:nvPicPr>
          <p:cNvPr id="5" name="New picture"/>
          <p:cNvPicPr/>
          <p:nvPr/>
        </p:nvPicPr>
        <p:blipFill>
          <a:blip r:embed="rId2"/>
          <a:srcRect/>
          <a:stretch>
            <a:fillRect/>
          </a:stretch>
        </p:blipFill>
        <p:spPr>
          <a:xfrm>
            <a:off x="6232128" y="-12700"/>
            <a:ext cx="3989854" cy="2229424"/>
          </a:xfrm>
          <a:prstGeom prst="rect">
            <a:avLst/>
          </a:prstGeom>
          <a:ln>
            <a:noFill/>
          </a:ln>
        </p:spPr>
      </p:pic>
      <p:pic>
        <p:nvPicPr>
          <p:cNvPr id="6" name="New picture"/>
          <p:cNvPicPr/>
          <p:nvPr/>
        </p:nvPicPr>
        <p:blipFill>
          <a:blip r:embed="rId3"/>
          <a:srcRect/>
          <a:stretch>
            <a:fillRect/>
          </a:stretch>
        </p:blipFill>
        <p:spPr>
          <a:xfrm>
            <a:off x="7006456" y="-254000"/>
            <a:ext cx="3651706" cy="1082386"/>
          </a:xfrm>
          <a:prstGeom prst="rect">
            <a:avLst/>
          </a:prstGeom>
          <a:ln>
            <a:noFill/>
          </a:ln>
        </p:spPr>
      </p:pic>
      <p:sp>
        <p:nvSpPr>
          <p:cNvPr id="9" name="New shape"/>
          <p:cNvSpPr/>
          <p:nvPr/>
        </p:nvSpPr>
        <p:spPr>
          <a:xfrm>
            <a:off x="615504" y="1129308"/>
            <a:ext cx="5384800" cy="11049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just" eaLnBrk="1" latinLnBrk="0" hangingPunct="0">
              <a:lnSpc>
                <a:spcPct val="108000"/>
              </a:lnSpc>
            </a:pPr>
            <a:endParaRPr lang="zh-CN" sz="1665" dirty="0">
              <a:solidFill>
                <a:srgbClr val="FFFFFF"/>
              </a:solidFill>
              <a:latin typeface="宋体" panose="02010600030101010101" pitchFamily="2" charset="-122"/>
            </a:endParaRPr>
          </a:p>
        </p:txBody>
      </p:sp>
      <p:sp>
        <p:nvSpPr>
          <p:cNvPr id="12" name="文本框 11"/>
          <p:cNvSpPr txBox="1"/>
          <p:nvPr/>
        </p:nvSpPr>
        <p:spPr>
          <a:xfrm>
            <a:off x="137227" y="1257785"/>
            <a:ext cx="5904656" cy="275590"/>
          </a:xfrm>
          <a:prstGeom prst="rect">
            <a:avLst/>
          </a:prstGeom>
          <a:noFill/>
        </p:spPr>
        <p:txBody>
          <a:bodyPr wrap="square" rtlCol="0">
            <a:spAutoFit/>
          </a:bodyPr>
          <a:lstStyle/>
          <a:p>
            <a:r>
              <a:rPr lang="zh-CN" altLang="zh-CN" sz="1200" b="1" kern="100" dirty="0">
                <a:latin typeface="Calibri" panose="020F0502020204030204" charset="0"/>
                <a:ea typeface="宋体" panose="02010600030101010101" pitchFamily="2" charset="-122"/>
                <a:cs typeface="Times New Roman" panose="02020603050405020304" pitchFamily="18" charset="0"/>
                <a:sym typeface="+mn-ea"/>
              </a:rPr>
              <a:t>头部检测模块</a:t>
            </a:r>
            <a:r>
              <a:rPr lang="zh-CN" altLang="zh-CN" sz="1200" b="1" kern="100" dirty="0">
                <a:latin typeface="Calibri" panose="020F0502020204030204" charset="0"/>
                <a:ea typeface="宋体" panose="02010600030101010101" pitchFamily="2" charset="-122"/>
                <a:cs typeface="Times New Roman" panose="02020603050405020304" pitchFamily="18" charset="0"/>
              </a:rPr>
              <a:t>的各特征值散点图</a:t>
            </a:r>
            <a:endParaRPr lang="zh-CN" altLang="zh-CN" sz="1200" b="1" kern="100" dirty="0">
              <a:latin typeface="Calibri" panose="020F0502020204030204" charset="0"/>
              <a:ea typeface="宋体" panose="02010600030101010101" pitchFamily="2" charset="-122"/>
              <a:cs typeface="Times New Roman" panose="02020603050405020304" pitchFamily="18" charset="0"/>
            </a:endParaRPr>
          </a:p>
        </p:txBody>
      </p:sp>
      <p:sp>
        <p:nvSpPr>
          <p:cNvPr id="3" name="文本框 2"/>
          <p:cNvSpPr txBox="1"/>
          <p:nvPr/>
        </p:nvSpPr>
        <p:spPr>
          <a:xfrm>
            <a:off x="135784" y="777875"/>
            <a:ext cx="6823710" cy="307777"/>
          </a:xfrm>
          <a:prstGeom prst="rect">
            <a:avLst/>
          </a:prstGeom>
          <a:noFill/>
        </p:spPr>
        <p:txBody>
          <a:bodyPr wrap="square" rtlCol="0">
            <a:spAutoFit/>
          </a:bodyPr>
          <a:lstStyle/>
          <a:p>
            <a:r>
              <a:rPr lang="zh-CN" altLang="en-US" sz="1400" b="1" dirty="0"/>
              <a:t>散点图可以直观地看出两个变量之间的相关性，判断两个特性值之间是否有相关性。</a:t>
            </a:r>
            <a:endParaRPr lang="zh-CN" altLang="en-US" sz="1400" b="1" dirty="0"/>
          </a:p>
        </p:txBody>
      </p:sp>
      <p:sp>
        <p:nvSpPr>
          <p:cNvPr id="7" name="文本框 6"/>
          <p:cNvSpPr txBox="1"/>
          <p:nvPr/>
        </p:nvSpPr>
        <p:spPr>
          <a:xfrm>
            <a:off x="269875" y="4261379"/>
            <a:ext cx="3288771" cy="2042054"/>
          </a:xfrm>
          <a:prstGeom prst="rect">
            <a:avLst/>
          </a:prstGeom>
          <a:noFill/>
        </p:spPr>
        <p:txBody>
          <a:bodyPr wrap="square" rtlCol="0">
            <a:noAutofit/>
          </a:bodyPr>
          <a:lstStyle/>
          <a:p>
            <a:pPr algn="just"/>
            <a:r>
              <a:rPr lang="zh-CN" altLang="en-US" sz="1400" dirty="0">
                <a:solidFill>
                  <a:schemeClr val="bg1"/>
                </a:solidFill>
                <a:sym typeface="+mn-ea"/>
              </a:rPr>
              <a:t>在该散点图中，可以看到</a:t>
            </a:r>
            <a:r>
              <a:rPr lang="en-US" altLang="zh-CN" sz="1400" dirty="0">
                <a:solidFill>
                  <a:schemeClr val="bg1"/>
                </a:solidFill>
                <a:sym typeface="+mn-ea"/>
              </a:rPr>
              <a:t>yaw</a:t>
            </a:r>
            <a:r>
              <a:rPr lang="zh-CN" altLang="en-US" sz="1400" dirty="0">
                <a:solidFill>
                  <a:schemeClr val="bg1"/>
                </a:solidFill>
                <a:sym typeface="+mn-ea"/>
              </a:rPr>
              <a:t>特征值和</a:t>
            </a:r>
            <a:r>
              <a:rPr lang="en-US" altLang="zh-CN" sz="1400" dirty="0">
                <a:solidFill>
                  <a:schemeClr val="bg1"/>
                </a:solidFill>
                <a:sym typeface="+mn-ea"/>
              </a:rPr>
              <a:t>roll</a:t>
            </a:r>
            <a:r>
              <a:rPr lang="zh-CN" altLang="en-US" sz="1400" dirty="0">
                <a:solidFill>
                  <a:schemeClr val="bg1"/>
                </a:solidFill>
                <a:sym typeface="+mn-ea"/>
              </a:rPr>
              <a:t>特征值两者之间存在有正相关性。</a:t>
            </a:r>
            <a:endParaRPr lang="zh-CN" altLang="en-US" sz="1400" dirty="0">
              <a:solidFill>
                <a:schemeClr val="bg1"/>
              </a:solidFill>
              <a:sym typeface="+mn-ea"/>
            </a:endParaRPr>
          </a:p>
          <a:p>
            <a:pPr algn="just"/>
            <a:r>
              <a:rPr lang="zh-CN" altLang="en-US" sz="1400" dirty="0">
                <a:solidFill>
                  <a:schemeClr val="bg1"/>
                </a:solidFill>
                <a:sym typeface="+mn-ea"/>
              </a:rPr>
              <a:t>其他特征值之间的关系均较弱，不易分析出其关系</a:t>
            </a:r>
            <a:endParaRPr lang="zh-CN" altLang="en-US" sz="1400" dirty="0">
              <a:solidFill>
                <a:schemeClr val="bg1"/>
              </a:solidFill>
              <a:sym typeface="+mn-ea"/>
            </a:endParaRPr>
          </a:p>
        </p:txBody>
      </p:sp>
      <p:pic>
        <p:nvPicPr>
          <p:cNvPr id="4" name="图片 -2147482521"/>
          <p:cNvPicPr>
            <a:picLocks noChangeAspect="1"/>
          </p:cNvPicPr>
          <p:nvPr>
            <p:custDataLst>
              <p:tags r:id="rId4"/>
            </p:custDataLst>
          </p:nvPr>
        </p:nvPicPr>
        <p:blipFill>
          <a:blip r:embed="rId5"/>
          <a:stretch>
            <a:fillRect/>
          </a:stretch>
        </p:blipFill>
        <p:spPr>
          <a:xfrm>
            <a:off x="135996" y="1518179"/>
            <a:ext cx="2955396" cy="2743200"/>
          </a:xfrm>
          <a:prstGeom prst="rect">
            <a:avLst/>
          </a:prstGeom>
          <a:noFill/>
          <a:ln w="9525">
            <a:noFill/>
          </a:ln>
        </p:spPr>
      </p:pic>
      <p:pic>
        <p:nvPicPr>
          <p:cNvPr id="8" name="图片 -2147482519"/>
          <p:cNvPicPr>
            <a:picLocks noChangeAspect="1"/>
          </p:cNvPicPr>
          <p:nvPr>
            <p:custDataLst>
              <p:tags r:id="rId6"/>
            </p:custDataLst>
          </p:nvPr>
        </p:nvPicPr>
        <p:blipFill>
          <a:blip r:embed="rId7"/>
          <a:stretch>
            <a:fillRect/>
          </a:stretch>
        </p:blipFill>
        <p:spPr>
          <a:xfrm>
            <a:off x="3490913" y="1518179"/>
            <a:ext cx="3248025" cy="3127375"/>
          </a:xfrm>
          <a:prstGeom prst="rect">
            <a:avLst/>
          </a:prstGeom>
          <a:noFill/>
          <a:ln w="9525">
            <a:noFill/>
          </a:ln>
        </p:spPr>
      </p:pic>
      <p:sp>
        <p:nvSpPr>
          <p:cNvPr id="10" name="文本框 9"/>
          <p:cNvSpPr txBox="1"/>
          <p:nvPr>
            <p:custDataLst>
              <p:tags r:id="rId8"/>
            </p:custDataLst>
          </p:nvPr>
        </p:nvSpPr>
        <p:spPr>
          <a:xfrm>
            <a:off x="3558819" y="1257785"/>
            <a:ext cx="2237129" cy="275590"/>
          </a:xfrm>
          <a:prstGeom prst="rect">
            <a:avLst/>
          </a:prstGeom>
          <a:noFill/>
        </p:spPr>
        <p:txBody>
          <a:bodyPr wrap="square" rtlCol="0">
            <a:spAutoFit/>
          </a:bodyPr>
          <a:lstStyle/>
          <a:p>
            <a:r>
              <a:rPr lang="zh-CN" altLang="zh-CN" sz="1200" b="1" kern="100" dirty="0">
                <a:latin typeface="Calibri" panose="020F0502020204030204" charset="0"/>
                <a:ea typeface="宋体" panose="02010600030101010101" pitchFamily="2" charset="-122"/>
                <a:cs typeface="Times New Roman" panose="02020603050405020304" pitchFamily="18" charset="0"/>
                <a:sym typeface="+mn-ea"/>
              </a:rPr>
              <a:t>二郎腿</a:t>
            </a:r>
            <a:r>
              <a:rPr lang="zh-CN" altLang="zh-CN" sz="1200" b="1" kern="100" dirty="0">
                <a:latin typeface="Calibri" panose="020F0502020204030204" charset="0"/>
                <a:ea typeface="宋体" panose="02010600030101010101" pitchFamily="2" charset="-122"/>
                <a:cs typeface="Times New Roman" panose="02020603050405020304" pitchFamily="18" charset="0"/>
              </a:rPr>
              <a:t>的各特征值散点图</a:t>
            </a:r>
            <a:endParaRPr lang="zh-CN" altLang="zh-CN" sz="1200" b="1" kern="100" dirty="0">
              <a:latin typeface="Calibri" panose="020F0502020204030204" charset="0"/>
              <a:ea typeface="宋体" panose="02010600030101010101" pitchFamily="2" charset="-122"/>
              <a:cs typeface="Times New Roman" panose="02020603050405020304" pitchFamily="18" charset="0"/>
            </a:endParaRPr>
          </a:p>
        </p:txBody>
      </p:sp>
      <p:sp>
        <p:nvSpPr>
          <p:cNvPr id="11" name="文本框 10"/>
          <p:cNvSpPr txBox="1"/>
          <p:nvPr>
            <p:custDataLst>
              <p:tags r:id="rId9"/>
            </p:custDataLst>
          </p:nvPr>
        </p:nvSpPr>
        <p:spPr>
          <a:xfrm>
            <a:off x="6719784" y="1618961"/>
            <a:ext cx="3225800" cy="3127374"/>
          </a:xfrm>
          <a:prstGeom prst="rect">
            <a:avLst/>
          </a:prstGeom>
          <a:noFill/>
        </p:spPr>
        <p:txBody>
          <a:bodyPr wrap="square" rtlCol="0">
            <a:noAutofit/>
          </a:bodyPr>
          <a:lstStyle/>
          <a:p>
            <a:pPr algn="just"/>
            <a:r>
              <a:rPr lang="zh-CN" altLang="en-US" sz="1400" dirty="0">
                <a:solidFill>
                  <a:schemeClr val="bg1"/>
                </a:solidFill>
                <a:sym typeface="+mn-ea"/>
              </a:rPr>
              <a:t>在该散点图中，可以看出：</a:t>
            </a:r>
            <a:r>
              <a:rPr lang="en-US" altLang="zh-CN" sz="1400" dirty="0">
                <a:solidFill>
                  <a:schemeClr val="bg1"/>
                </a:solidFill>
                <a:sym typeface="+mn-ea"/>
              </a:rPr>
              <a:t>distance1</a:t>
            </a:r>
            <a:r>
              <a:rPr lang="zh-CN" altLang="en-US" sz="1400" dirty="0">
                <a:solidFill>
                  <a:schemeClr val="bg1"/>
                </a:solidFill>
                <a:sym typeface="+mn-ea"/>
              </a:rPr>
              <a:t>和</a:t>
            </a:r>
            <a:r>
              <a:rPr lang="en-US" altLang="zh-CN" sz="1400" dirty="0">
                <a:solidFill>
                  <a:schemeClr val="bg1"/>
                </a:solidFill>
                <a:sym typeface="+mn-ea"/>
              </a:rPr>
              <a:t>distance3</a:t>
            </a:r>
            <a:r>
              <a:rPr lang="zh-CN" altLang="en-US" sz="1400" dirty="0">
                <a:solidFill>
                  <a:schemeClr val="bg1"/>
                </a:solidFill>
                <a:sym typeface="+mn-ea"/>
              </a:rPr>
              <a:t>，</a:t>
            </a:r>
            <a:r>
              <a:rPr lang="en-US" altLang="zh-CN" sz="1400" dirty="0">
                <a:solidFill>
                  <a:schemeClr val="bg1"/>
                </a:solidFill>
                <a:sym typeface="+mn-ea"/>
              </a:rPr>
              <a:t>distance4</a:t>
            </a:r>
            <a:r>
              <a:rPr lang="zh-CN" altLang="en-US" sz="1400" dirty="0">
                <a:solidFill>
                  <a:schemeClr val="bg1"/>
                </a:solidFill>
                <a:sym typeface="+mn-ea"/>
              </a:rPr>
              <a:t>，</a:t>
            </a:r>
            <a:r>
              <a:rPr lang="en-US" altLang="zh-CN" sz="1400" dirty="0">
                <a:solidFill>
                  <a:schemeClr val="bg1"/>
                </a:solidFill>
                <a:sym typeface="+mn-ea"/>
              </a:rPr>
              <a:t>distance5</a:t>
            </a:r>
            <a:r>
              <a:rPr lang="zh-CN" altLang="en-US" sz="1400" dirty="0">
                <a:solidFill>
                  <a:schemeClr val="bg1"/>
                </a:solidFill>
                <a:sym typeface="+mn-ea"/>
              </a:rPr>
              <a:t>，</a:t>
            </a:r>
            <a:r>
              <a:rPr lang="en-US" altLang="zh-CN" sz="1400" dirty="0">
                <a:solidFill>
                  <a:schemeClr val="bg1"/>
                </a:solidFill>
                <a:sym typeface="+mn-ea"/>
              </a:rPr>
              <a:t>distance6</a:t>
            </a:r>
            <a:r>
              <a:rPr lang="zh-CN" altLang="en-US" sz="1400" dirty="0">
                <a:solidFill>
                  <a:schemeClr val="bg1"/>
                </a:solidFill>
                <a:sym typeface="+mn-ea"/>
              </a:rPr>
              <a:t>存在与</a:t>
            </a:r>
            <a:r>
              <a:rPr lang="en-US" altLang="zh-CN" sz="1400" dirty="0">
                <a:solidFill>
                  <a:schemeClr val="bg1"/>
                </a:solidFill>
                <a:sym typeface="+mn-ea"/>
              </a:rPr>
              <a:t>x</a:t>
            </a:r>
            <a:r>
              <a:rPr lang="zh-CN" altLang="en-US" sz="1400" dirty="0">
                <a:solidFill>
                  <a:schemeClr val="bg1"/>
                </a:solidFill>
                <a:sym typeface="+mn-ea"/>
              </a:rPr>
              <a:t>轴，</a:t>
            </a:r>
            <a:r>
              <a:rPr lang="en-US" altLang="zh-CN" sz="1400" dirty="0">
                <a:solidFill>
                  <a:schemeClr val="bg1"/>
                </a:solidFill>
                <a:sym typeface="+mn-ea"/>
              </a:rPr>
              <a:t>y</a:t>
            </a:r>
            <a:r>
              <a:rPr lang="zh-CN" altLang="en-US" sz="1400" dirty="0">
                <a:solidFill>
                  <a:schemeClr val="bg1"/>
                </a:solidFill>
                <a:sym typeface="+mn-ea"/>
              </a:rPr>
              <a:t>轴平行的线性关系；</a:t>
            </a:r>
            <a:endParaRPr lang="zh-CN" altLang="en-US" sz="1400" dirty="0">
              <a:solidFill>
                <a:schemeClr val="bg1"/>
              </a:solidFill>
              <a:sym typeface="+mn-ea"/>
            </a:endParaRPr>
          </a:p>
          <a:p>
            <a:pPr algn="just"/>
            <a:r>
              <a:rPr lang="en-US" altLang="zh-CN" sz="1400" dirty="0">
                <a:solidFill>
                  <a:schemeClr val="bg1"/>
                </a:solidFill>
                <a:sym typeface="+mn-ea"/>
              </a:rPr>
              <a:t>distance2</a:t>
            </a:r>
            <a:r>
              <a:rPr lang="zh-CN" altLang="en-US" sz="1400" dirty="0">
                <a:solidFill>
                  <a:schemeClr val="bg1"/>
                </a:solidFill>
                <a:sym typeface="+mn-ea"/>
              </a:rPr>
              <a:t>和</a:t>
            </a:r>
            <a:r>
              <a:rPr lang="en-US" altLang="zh-CN" sz="1400" dirty="0">
                <a:solidFill>
                  <a:schemeClr val="bg1"/>
                </a:solidFill>
                <a:sym typeface="+mn-ea"/>
              </a:rPr>
              <a:t>distance3</a:t>
            </a:r>
            <a:r>
              <a:rPr lang="zh-CN" altLang="en-US" sz="1400" dirty="0">
                <a:solidFill>
                  <a:schemeClr val="bg1"/>
                </a:solidFill>
                <a:sym typeface="+mn-ea"/>
              </a:rPr>
              <a:t>，</a:t>
            </a:r>
            <a:r>
              <a:rPr lang="en-US" altLang="zh-CN" sz="1400" dirty="0">
                <a:solidFill>
                  <a:schemeClr val="bg1"/>
                </a:solidFill>
                <a:sym typeface="+mn-ea"/>
              </a:rPr>
              <a:t>distance4</a:t>
            </a:r>
            <a:r>
              <a:rPr lang="zh-CN" altLang="en-US" sz="1400" dirty="0">
                <a:solidFill>
                  <a:schemeClr val="bg1"/>
                </a:solidFill>
                <a:sym typeface="+mn-ea"/>
              </a:rPr>
              <a:t>，</a:t>
            </a:r>
            <a:r>
              <a:rPr lang="en-US" altLang="zh-CN" sz="1400" dirty="0">
                <a:solidFill>
                  <a:schemeClr val="bg1"/>
                </a:solidFill>
                <a:sym typeface="+mn-ea"/>
              </a:rPr>
              <a:t>distance5</a:t>
            </a:r>
            <a:r>
              <a:rPr lang="zh-CN" altLang="en-US" sz="1400" dirty="0">
                <a:solidFill>
                  <a:schemeClr val="bg1"/>
                </a:solidFill>
                <a:sym typeface="+mn-ea"/>
              </a:rPr>
              <a:t>，</a:t>
            </a:r>
            <a:r>
              <a:rPr lang="en-US" altLang="zh-CN" sz="1400" dirty="0">
                <a:solidFill>
                  <a:schemeClr val="bg1"/>
                </a:solidFill>
                <a:sym typeface="+mn-ea"/>
              </a:rPr>
              <a:t>distance6</a:t>
            </a:r>
            <a:r>
              <a:rPr lang="zh-CN" altLang="en-US" sz="1400" dirty="0">
                <a:solidFill>
                  <a:schemeClr val="bg1"/>
                </a:solidFill>
                <a:sym typeface="+mn-ea"/>
              </a:rPr>
              <a:t>存在与</a:t>
            </a:r>
            <a:r>
              <a:rPr lang="en-US" altLang="zh-CN" sz="1400" dirty="0">
                <a:solidFill>
                  <a:schemeClr val="bg1"/>
                </a:solidFill>
                <a:sym typeface="+mn-ea"/>
              </a:rPr>
              <a:t>x</a:t>
            </a:r>
            <a:r>
              <a:rPr lang="zh-CN" altLang="en-US" sz="1400" dirty="0">
                <a:solidFill>
                  <a:schemeClr val="bg1"/>
                </a:solidFill>
                <a:sym typeface="+mn-ea"/>
              </a:rPr>
              <a:t>轴，</a:t>
            </a:r>
            <a:r>
              <a:rPr lang="en-US" altLang="zh-CN" sz="1400" dirty="0">
                <a:solidFill>
                  <a:schemeClr val="bg1"/>
                </a:solidFill>
                <a:sym typeface="+mn-ea"/>
              </a:rPr>
              <a:t>y</a:t>
            </a:r>
            <a:r>
              <a:rPr lang="zh-CN" altLang="en-US" sz="1400" dirty="0">
                <a:solidFill>
                  <a:schemeClr val="bg1"/>
                </a:solidFill>
                <a:sym typeface="+mn-ea"/>
              </a:rPr>
              <a:t>轴平行的线性关系；</a:t>
            </a:r>
            <a:r>
              <a:rPr lang="en-US" altLang="zh-CN" sz="1400" dirty="0">
                <a:solidFill>
                  <a:schemeClr val="bg1"/>
                </a:solidFill>
                <a:sym typeface="+mn-ea"/>
              </a:rPr>
              <a:t>distance3</a:t>
            </a:r>
            <a:r>
              <a:rPr lang="zh-CN" altLang="en-US" sz="1400" dirty="0">
                <a:solidFill>
                  <a:schemeClr val="bg1"/>
                </a:solidFill>
                <a:sym typeface="+mn-ea"/>
              </a:rPr>
              <a:t>和</a:t>
            </a:r>
            <a:r>
              <a:rPr lang="en-US" altLang="zh-CN" sz="1400" dirty="0">
                <a:solidFill>
                  <a:schemeClr val="bg1"/>
                </a:solidFill>
                <a:sym typeface="+mn-ea"/>
              </a:rPr>
              <a:t>distance4</a:t>
            </a:r>
            <a:r>
              <a:rPr lang="zh-CN" altLang="en-US" sz="1400" dirty="0">
                <a:solidFill>
                  <a:schemeClr val="bg1"/>
                </a:solidFill>
                <a:sym typeface="+mn-ea"/>
              </a:rPr>
              <a:t>，</a:t>
            </a:r>
            <a:r>
              <a:rPr lang="en-US" altLang="zh-CN" sz="1400" dirty="0">
                <a:solidFill>
                  <a:schemeClr val="bg1"/>
                </a:solidFill>
                <a:sym typeface="+mn-ea"/>
              </a:rPr>
              <a:t>distance5</a:t>
            </a:r>
            <a:r>
              <a:rPr lang="zh-CN" altLang="en-US" sz="1400" dirty="0">
                <a:solidFill>
                  <a:schemeClr val="bg1"/>
                </a:solidFill>
                <a:sym typeface="+mn-ea"/>
              </a:rPr>
              <a:t>之间存在明显的正相关性。</a:t>
            </a:r>
            <a:r>
              <a:rPr lang="en-US" altLang="zh-CN" sz="1400" dirty="0">
                <a:solidFill>
                  <a:schemeClr val="bg1"/>
                </a:solidFill>
                <a:sym typeface="+mn-ea"/>
              </a:rPr>
              <a:t>distance4</a:t>
            </a:r>
            <a:r>
              <a:rPr lang="zh-CN" altLang="en-US" sz="1400" dirty="0">
                <a:solidFill>
                  <a:schemeClr val="bg1"/>
                </a:solidFill>
                <a:sym typeface="+mn-ea"/>
              </a:rPr>
              <a:t>和</a:t>
            </a:r>
            <a:r>
              <a:rPr lang="en-US" altLang="zh-CN" sz="1400" dirty="0">
                <a:solidFill>
                  <a:schemeClr val="bg1"/>
                </a:solidFill>
                <a:sym typeface="+mn-ea"/>
              </a:rPr>
              <a:t>distance5</a:t>
            </a:r>
            <a:r>
              <a:rPr lang="zh-CN" altLang="en-US" sz="1400" dirty="0">
                <a:solidFill>
                  <a:schemeClr val="bg1"/>
                </a:solidFill>
                <a:sym typeface="+mn-ea"/>
              </a:rPr>
              <a:t>之间存在明显的正相关性。</a:t>
            </a:r>
            <a:endParaRPr lang="zh-CN" altLang="en-US" sz="1400" dirty="0">
              <a:solidFill>
                <a:schemeClr val="bg1"/>
              </a:solidFill>
              <a:sym typeface="+mn-ea"/>
            </a:endParaRPr>
          </a:p>
          <a:p>
            <a:pPr algn="just"/>
            <a:endParaRPr lang="zh-CN" altLang="en-US" sz="1400" dirty="0">
              <a:solidFill>
                <a:schemeClr val="bg1"/>
              </a:solidFill>
              <a:sym typeface="+mn-ea"/>
            </a:endParaRPr>
          </a:p>
          <a:p>
            <a:pPr algn="just"/>
            <a:r>
              <a:rPr lang="zh-CN" altLang="en-US" sz="1400" dirty="0">
                <a:solidFill>
                  <a:schemeClr val="bg1"/>
                </a:solidFill>
                <a:sym typeface="+mn-ea"/>
              </a:rPr>
              <a:t>其他特征值之间的关系均较弱，不易分析出其关系</a:t>
            </a:r>
            <a:endParaRPr lang="zh-CN" altLang="en-US" sz="1400" dirty="0">
              <a:solidFill>
                <a:schemeClr val="bg1"/>
              </a:solidFill>
              <a:sym typeface="+mn-ea"/>
            </a:endParaRPr>
          </a:p>
        </p:txBody>
      </p:sp>
      <p:sp>
        <p:nvSpPr>
          <p:cNvPr id="13" name="New shape"/>
          <p:cNvSpPr/>
          <p:nvPr/>
        </p:nvSpPr>
        <p:spPr>
          <a:xfrm>
            <a:off x="634475" y="340051"/>
            <a:ext cx="2856301" cy="42680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sz="2800" b="1" dirty="0">
                <a:solidFill>
                  <a:schemeClr val="accent1"/>
                </a:solidFill>
                <a:latin typeface="微软雅黑" panose="020B0503020204020204" charset="-122"/>
              </a:rPr>
              <a:t>数据</a:t>
            </a:r>
            <a:r>
              <a:rPr lang="zh-CN" altLang="en-US" sz="2800" b="1" dirty="0">
                <a:solidFill>
                  <a:schemeClr val="accent1"/>
                </a:solidFill>
                <a:latin typeface="微软雅黑" panose="020B0503020204020204" charset="-122"/>
              </a:rPr>
              <a:t>分析</a:t>
            </a:r>
            <a:endParaRPr lang="zh-CN" altLang="en-US" sz="2800" b="1" dirty="0">
              <a:solidFill>
                <a:schemeClr val="accent1"/>
              </a:solidFill>
              <a:latin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New picture"/>
          <p:cNvPicPr/>
          <p:nvPr/>
        </p:nvPicPr>
        <p:blipFill>
          <a:blip r:embed="rId1"/>
          <a:srcRect/>
          <a:stretch>
            <a:fillRect/>
          </a:stretch>
        </p:blipFill>
        <p:spPr>
          <a:xfrm>
            <a:off x="3783856" y="2327505"/>
            <a:ext cx="3523192" cy="1879708"/>
          </a:xfrm>
          <a:prstGeom prst="rect">
            <a:avLst/>
          </a:prstGeom>
          <a:ln>
            <a:noFill/>
          </a:ln>
        </p:spPr>
      </p:pic>
      <p:pic>
        <p:nvPicPr>
          <p:cNvPr id="5" name="New picture"/>
          <p:cNvPicPr/>
          <p:nvPr/>
        </p:nvPicPr>
        <p:blipFill>
          <a:blip r:embed="rId2"/>
          <a:srcRect/>
          <a:stretch>
            <a:fillRect/>
          </a:stretch>
        </p:blipFill>
        <p:spPr>
          <a:xfrm>
            <a:off x="6232128" y="-12700"/>
            <a:ext cx="3989854" cy="2229424"/>
          </a:xfrm>
          <a:prstGeom prst="rect">
            <a:avLst/>
          </a:prstGeom>
          <a:ln>
            <a:noFill/>
          </a:ln>
        </p:spPr>
      </p:pic>
      <p:pic>
        <p:nvPicPr>
          <p:cNvPr id="6" name="New picture"/>
          <p:cNvPicPr/>
          <p:nvPr/>
        </p:nvPicPr>
        <p:blipFill>
          <a:blip r:embed="rId3"/>
          <a:srcRect/>
          <a:stretch>
            <a:fillRect/>
          </a:stretch>
        </p:blipFill>
        <p:spPr>
          <a:xfrm>
            <a:off x="7006456" y="-254000"/>
            <a:ext cx="3651706" cy="1082386"/>
          </a:xfrm>
          <a:prstGeom prst="rect">
            <a:avLst/>
          </a:prstGeom>
          <a:ln>
            <a:noFill/>
          </a:ln>
        </p:spPr>
      </p:pic>
      <p:sp>
        <p:nvSpPr>
          <p:cNvPr id="9" name="New shape"/>
          <p:cNvSpPr/>
          <p:nvPr/>
        </p:nvSpPr>
        <p:spPr>
          <a:xfrm>
            <a:off x="634554" y="1057553"/>
            <a:ext cx="5384800" cy="11049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just" eaLnBrk="1" latinLnBrk="0" hangingPunct="0">
              <a:lnSpc>
                <a:spcPct val="108000"/>
              </a:lnSpc>
            </a:pPr>
            <a:endParaRPr lang="zh-CN" sz="1665" dirty="0">
              <a:solidFill>
                <a:srgbClr val="FFFFFF"/>
              </a:solidFill>
              <a:latin typeface="宋体" panose="02010600030101010101" pitchFamily="2" charset="-122"/>
            </a:endParaRPr>
          </a:p>
        </p:txBody>
      </p:sp>
      <p:sp>
        <p:nvSpPr>
          <p:cNvPr id="15" name="文本框 14"/>
          <p:cNvSpPr txBox="1"/>
          <p:nvPr>
            <p:custDataLst>
              <p:tags r:id="rId4"/>
            </p:custDataLst>
          </p:nvPr>
        </p:nvSpPr>
        <p:spPr>
          <a:xfrm>
            <a:off x="182897" y="1698069"/>
            <a:ext cx="6422997" cy="275590"/>
          </a:xfrm>
          <a:prstGeom prst="rect">
            <a:avLst/>
          </a:prstGeom>
          <a:noFill/>
        </p:spPr>
        <p:txBody>
          <a:bodyPr wrap="square" rtlCol="0">
            <a:spAutoFit/>
          </a:bodyPr>
          <a:lstStyle/>
          <a:p>
            <a:pPr algn="just"/>
            <a:r>
              <a:rPr lang="zh-CN" sz="1200" b="1" kern="100" dirty="0">
                <a:latin typeface="Calibri" panose="020F0502020204030204" charset="0"/>
                <a:ea typeface="宋体" panose="02010600030101010101" pitchFamily="2" charset="-122"/>
                <a:cs typeface="Times New Roman" panose="02020603050405020304" pitchFamily="18" charset="0"/>
              </a:rPr>
              <a:t>塌腰坐姿与正常坐姿的</a:t>
            </a:r>
            <a:r>
              <a:rPr lang="en-US" altLang="zh-CN" sz="1200" b="1" kern="100" dirty="0">
                <a:latin typeface="Calibri" panose="020F0502020204030204" charset="0"/>
                <a:ea typeface="宋体" panose="02010600030101010101" pitchFamily="2" charset="-122"/>
                <a:cs typeface="Times New Roman" panose="02020603050405020304" pitchFamily="18" charset="0"/>
              </a:rPr>
              <a:t>distShoulder</a:t>
            </a:r>
            <a:r>
              <a:rPr lang="zh-CN" sz="1200" b="1" kern="100" dirty="0">
                <a:latin typeface="Calibri" panose="020F0502020204030204" charset="0"/>
                <a:ea typeface="宋体" panose="02010600030101010101" pitchFamily="2" charset="-122"/>
                <a:cs typeface="Times New Roman" panose="02020603050405020304" pitchFamily="18" charset="0"/>
              </a:rPr>
              <a:t>值箱线图</a:t>
            </a:r>
            <a:endParaRPr lang="zh-CN" sz="1200" b="1" kern="100" dirty="0">
              <a:latin typeface="Calibri" panose="020F0502020204030204" charset="0"/>
              <a:ea typeface="宋体" panose="02010600030101010101" pitchFamily="2" charset="-122"/>
              <a:cs typeface="Times New Roman" panose="02020603050405020304" pitchFamily="18" charset="0"/>
            </a:endParaRPr>
          </a:p>
        </p:txBody>
      </p:sp>
      <p:sp>
        <p:nvSpPr>
          <p:cNvPr id="3" name="文本框 2"/>
          <p:cNvSpPr txBox="1"/>
          <p:nvPr/>
        </p:nvSpPr>
        <p:spPr>
          <a:xfrm>
            <a:off x="182880" y="828675"/>
            <a:ext cx="6823710" cy="307777"/>
          </a:xfrm>
          <a:prstGeom prst="rect">
            <a:avLst/>
          </a:prstGeom>
          <a:noFill/>
        </p:spPr>
        <p:txBody>
          <a:bodyPr wrap="square" rtlCol="0">
            <a:spAutoFit/>
          </a:bodyPr>
          <a:lstStyle/>
          <a:p>
            <a:r>
              <a:rPr lang="zh-CN" altLang="en-US" sz="1400" b="1" dirty="0"/>
              <a:t>箱线图可以直观地看出数据的分布情况、中心位置、离散程度、异常值等信息</a:t>
            </a:r>
            <a:endParaRPr lang="zh-CN" altLang="en-US" sz="1400" b="1" dirty="0"/>
          </a:p>
        </p:txBody>
      </p:sp>
      <p:sp>
        <p:nvSpPr>
          <p:cNvPr id="8" name="文本框 7"/>
          <p:cNvSpPr txBox="1"/>
          <p:nvPr>
            <p:custDataLst>
              <p:tags r:id="rId5"/>
            </p:custDataLst>
          </p:nvPr>
        </p:nvSpPr>
        <p:spPr>
          <a:xfrm>
            <a:off x="182986" y="1280583"/>
            <a:ext cx="3386455" cy="306705"/>
          </a:xfrm>
          <a:prstGeom prst="rect">
            <a:avLst/>
          </a:prstGeom>
          <a:noFill/>
        </p:spPr>
        <p:txBody>
          <a:bodyPr wrap="square" rtlCol="0">
            <a:spAutoFit/>
          </a:bodyPr>
          <a:lstStyle/>
          <a:p>
            <a:r>
              <a:rPr lang="zh-CN" altLang="en-US" sz="1400" b="1"/>
              <a:t>图例：</a:t>
            </a:r>
            <a:endParaRPr lang="zh-CN" altLang="en-US" sz="1400" b="1"/>
          </a:p>
        </p:txBody>
      </p:sp>
      <p:pic>
        <p:nvPicPr>
          <p:cNvPr id="4" name="图片 -2147482495"/>
          <p:cNvPicPr>
            <a:picLocks noChangeAspect="1"/>
          </p:cNvPicPr>
          <p:nvPr>
            <p:custDataLst>
              <p:tags r:id="rId6"/>
            </p:custDataLst>
          </p:nvPr>
        </p:nvPicPr>
        <p:blipFill>
          <a:blip r:embed="rId7"/>
          <a:stretch>
            <a:fillRect/>
          </a:stretch>
        </p:blipFill>
        <p:spPr>
          <a:xfrm>
            <a:off x="183092" y="2085446"/>
            <a:ext cx="3523192" cy="2642129"/>
          </a:xfrm>
          <a:prstGeom prst="rect">
            <a:avLst/>
          </a:prstGeom>
          <a:noFill/>
          <a:ln w="9525">
            <a:noFill/>
          </a:ln>
        </p:spPr>
      </p:pic>
      <p:sp>
        <p:nvSpPr>
          <p:cNvPr id="12" name="文本框 11"/>
          <p:cNvSpPr txBox="1"/>
          <p:nvPr/>
        </p:nvSpPr>
        <p:spPr>
          <a:xfrm>
            <a:off x="3783856" y="2391331"/>
            <a:ext cx="3496204" cy="1815882"/>
          </a:xfrm>
          <a:prstGeom prst="rect">
            <a:avLst/>
          </a:prstGeom>
          <a:noFill/>
        </p:spPr>
        <p:txBody>
          <a:bodyPr wrap="square" rtlCol="0">
            <a:spAutoFit/>
          </a:bodyPr>
          <a:lstStyle/>
          <a:p>
            <a:pPr algn="just"/>
            <a:r>
              <a:rPr lang="zh-CN" altLang="en-US" sz="1600" dirty="0">
                <a:solidFill>
                  <a:schemeClr val="bg1"/>
                </a:solidFill>
              </a:rPr>
              <a:t>        从这个箱线图中可以看出，相较于正常坐姿，塌腰坐姿</a:t>
            </a:r>
            <a:r>
              <a:rPr lang="zh-CN" altLang="en-US" sz="1600" dirty="0">
                <a:solidFill>
                  <a:schemeClr val="bg1"/>
                </a:solidFill>
                <a:sym typeface="+mn-ea"/>
              </a:rPr>
              <a:t>distShoulder值</a:t>
            </a:r>
            <a:r>
              <a:rPr lang="zh-CN" altLang="en-US" sz="1600" dirty="0">
                <a:solidFill>
                  <a:schemeClr val="bg1"/>
                </a:solidFill>
              </a:rPr>
              <a:t>的整体数据分布更小，其极大值，极小值，上四分位数和下四分位均小于正常坐姿，中位数远小于正常坐姿，且分布更加集中。塌腰坐姿中异常值更少。</a:t>
            </a:r>
            <a:endParaRPr lang="zh-CN" altLang="en-US" sz="1600" dirty="0">
              <a:solidFill>
                <a:schemeClr val="bg1"/>
              </a:solidFill>
            </a:endParaRPr>
          </a:p>
        </p:txBody>
      </p:sp>
      <p:sp>
        <p:nvSpPr>
          <p:cNvPr id="7" name="New shape"/>
          <p:cNvSpPr/>
          <p:nvPr/>
        </p:nvSpPr>
        <p:spPr>
          <a:xfrm>
            <a:off x="634475" y="340051"/>
            <a:ext cx="2856301" cy="42680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sz="2800" b="1" dirty="0">
                <a:solidFill>
                  <a:schemeClr val="accent1"/>
                </a:solidFill>
                <a:latin typeface="微软雅黑" panose="020B0503020204020204" charset="-122"/>
              </a:rPr>
              <a:t>数据</a:t>
            </a:r>
            <a:r>
              <a:rPr lang="zh-CN" altLang="en-US" sz="2800" b="1" dirty="0">
                <a:solidFill>
                  <a:schemeClr val="accent1"/>
                </a:solidFill>
                <a:latin typeface="微软雅黑" panose="020B0503020204020204" charset="-122"/>
              </a:rPr>
              <a:t>分析</a:t>
            </a:r>
            <a:endParaRPr lang="zh-CN" altLang="en-US" sz="2800" b="1" dirty="0">
              <a:solidFill>
                <a:schemeClr val="accent1"/>
              </a:solidFill>
              <a:latin typeface="微软雅黑" panose="020B050302020402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New picture"/>
          <p:cNvPicPr/>
          <p:nvPr/>
        </p:nvPicPr>
        <p:blipFill>
          <a:blip r:embed="rId1"/>
          <a:srcRect/>
          <a:stretch>
            <a:fillRect/>
          </a:stretch>
        </p:blipFill>
        <p:spPr>
          <a:xfrm>
            <a:off x="6232128" y="4187296"/>
            <a:ext cx="3811455" cy="1262492"/>
          </a:xfrm>
          <a:prstGeom prst="rect">
            <a:avLst/>
          </a:prstGeom>
          <a:ln>
            <a:noFill/>
          </a:ln>
        </p:spPr>
      </p:pic>
      <p:pic>
        <p:nvPicPr>
          <p:cNvPr id="12" name="New picture"/>
          <p:cNvPicPr/>
          <p:nvPr/>
        </p:nvPicPr>
        <p:blipFill>
          <a:blip r:embed="rId1"/>
          <a:srcRect/>
          <a:stretch>
            <a:fillRect/>
          </a:stretch>
        </p:blipFill>
        <p:spPr>
          <a:xfrm>
            <a:off x="3177142" y="3582227"/>
            <a:ext cx="2698087" cy="1796257"/>
          </a:xfrm>
          <a:prstGeom prst="rect">
            <a:avLst/>
          </a:prstGeom>
          <a:ln>
            <a:noFill/>
          </a:ln>
        </p:spPr>
      </p:pic>
      <p:pic>
        <p:nvPicPr>
          <p:cNvPr id="8" name="New picture"/>
          <p:cNvPicPr/>
          <p:nvPr/>
        </p:nvPicPr>
        <p:blipFill>
          <a:blip r:embed="rId1"/>
          <a:srcRect/>
          <a:stretch>
            <a:fillRect/>
          </a:stretch>
        </p:blipFill>
        <p:spPr>
          <a:xfrm>
            <a:off x="77865" y="3321243"/>
            <a:ext cx="2871383" cy="2337858"/>
          </a:xfrm>
          <a:prstGeom prst="rect">
            <a:avLst/>
          </a:prstGeom>
          <a:ln>
            <a:noFill/>
          </a:ln>
        </p:spPr>
      </p:pic>
      <p:pic>
        <p:nvPicPr>
          <p:cNvPr id="5" name="New picture"/>
          <p:cNvPicPr/>
          <p:nvPr/>
        </p:nvPicPr>
        <p:blipFill>
          <a:blip r:embed="rId2"/>
          <a:srcRect/>
          <a:stretch>
            <a:fillRect/>
          </a:stretch>
        </p:blipFill>
        <p:spPr>
          <a:xfrm>
            <a:off x="6232128" y="-12700"/>
            <a:ext cx="3989854" cy="2229424"/>
          </a:xfrm>
          <a:prstGeom prst="rect">
            <a:avLst/>
          </a:prstGeom>
          <a:ln>
            <a:noFill/>
          </a:ln>
        </p:spPr>
      </p:pic>
      <p:pic>
        <p:nvPicPr>
          <p:cNvPr id="6" name="New picture"/>
          <p:cNvPicPr/>
          <p:nvPr/>
        </p:nvPicPr>
        <p:blipFill>
          <a:blip r:embed="rId3"/>
          <a:srcRect/>
          <a:stretch>
            <a:fillRect/>
          </a:stretch>
        </p:blipFill>
        <p:spPr>
          <a:xfrm>
            <a:off x="7006456" y="-254000"/>
            <a:ext cx="3651706" cy="1082386"/>
          </a:xfrm>
          <a:prstGeom prst="rect">
            <a:avLst/>
          </a:prstGeom>
          <a:ln>
            <a:noFill/>
          </a:ln>
        </p:spPr>
      </p:pic>
      <p:sp>
        <p:nvSpPr>
          <p:cNvPr id="9" name="New shape"/>
          <p:cNvSpPr/>
          <p:nvPr/>
        </p:nvSpPr>
        <p:spPr>
          <a:xfrm>
            <a:off x="634554" y="1057553"/>
            <a:ext cx="5384800" cy="11049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just" eaLnBrk="1" latinLnBrk="0" hangingPunct="0">
              <a:lnSpc>
                <a:spcPct val="108000"/>
              </a:lnSpc>
            </a:pPr>
            <a:endParaRPr lang="zh-CN" sz="1665" dirty="0">
              <a:solidFill>
                <a:srgbClr val="FFFFFF"/>
              </a:solidFill>
              <a:latin typeface="宋体" panose="02010600030101010101" pitchFamily="2" charset="-122"/>
            </a:endParaRPr>
          </a:p>
        </p:txBody>
      </p:sp>
      <p:sp>
        <p:nvSpPr>
          <p:cNvPr id="3" name="文本框 2"/>
          <p:cNvSpPr txBox="1"/>
          <p:nvPr/>
        </p:nvSpPr>
        <p:spPr>
          <a:xfrm>
            <a:off x="182880" y="828675"/>
            <a:ext cx="6823710" cy="283210"/>
          </a:xfrm>
          <a:prstGeom prst="rect">
            <a:avLst/>
          </a:prstGeom>
          <a:noFill/>
        </p:spPr>
        <p:txBody>
          <a:bodyPr wrap="square" rtlCol="0">
            <a:spAutoFit/>
          </a:bodyPr>
          <a:lstStyle/>
          <a:p>
            <a:r>
              <a:rPr lang="zh-CN" altLang="en-US" sz="1250"/>
              <a:t>箱线图可以直观地看出数据的分布情况、中心位置、离散程度、异常值等信息</a:t>
            </a:r>
            <a:endParaRPr lang="zh-CN" altLang="en-US" sz="1250"/>
          </a:p>
        </p:txBody>
      </p:sp>
      <p:pic>
        <p:nvPicPr>
          <p:cNvPr id="7" name="图片 6"/>
          <p:cNvPicPr>
            <a:picLocks noChangeAspect="1"/>
          </p:cNvPicPr>
          <p:nvPr>
            <p:custDataLst>
              <p:tags r:id="rId4"/>
            </p:custDataLst>
          </p:nvPr>
        </p:nvPicPr>
        <p:blipFill>
          <a:blip r:embed="rId5"/>
          <a:stretch>
            <a:fillRect/>
          </a:stretch>
        </p:blipFill>
        <p:spPr>
          <a:xfrm>
            <a:off x="183092" y="1135592"/>
            <a:ext cx="2786063" cy="2022475"/>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3090863" y="1135592"/>
            <a:ext cx="2886604" cy="2209271"/>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6295496" y="1135592"/>
            <a:ext cx="2661179" cy="3051704"/>
          </a:xfrm>
          <a:prstGeom prst="rect">
            <a:avLst/>
          </a:prstGeom>
        </p:spPr>
      </p:pic>
      <p:sp>
        <p:nvSpPr>
          <p:cNvPr id="13" name="文本框 12"/>
          <p:cNvSpPr txBox="1"/>
          <p:nvPr/>
        </p:nvSpPr>
        <p:spPr>
          <a:xfrm>
            <a:off x="110987" y="3353245"/>
            <a:ext cx="2786063" cy="2337858"/>
          </a:xfrm>
          <a:prstGeom prst="rect">
            <a:avLst/>
          </a:prstGeom>
          <a:noFill/>
        </p:spPr>
        <p:txBody>
          <a:bodyPr wrap="square" rtlCol="0">
            <a:noAutofit/>
          </a:bodyPr>
          <a:lstStyle/>
          <a:p>
            <a:pPr algn="just"/>
            <a:r>
              <a:rPr lang="zh-CN" altLang="en-US" sz="1050" dirty="0">
                <a:solidFill>
                  <a:schemeClr val="bg1"/>
                </a:solidFill>
                <a:sym typeface="+mn-ea"/>
              </a:rPr>
              <a:t>通过数据的分布情况，中心位置，离散程度的对比：</a:t>
            </a:r>
            <a:endParaRPr lang="zh-CN" altLang="en-US" sz="1050" dirty="0">
              <a:solidFill>
                <a:schemeClr val="bg1"/>
              </a:solidFill>
              <a:sym typeface="+mn-ea"/>
            </a:endParaRPr>
          </a:p>
          <a:p>
            <a:pPr algn="just"/>
            <a:endParaRPr lang="zh-CN" altLang="en-US" sz="1050" dirty="0">
              <a:solidFill>
                <a:schemeClr val="bg1"/>
              </a:solidFill>
              <a:sym typeface="+mn-ea"/>
            </a:endParaRPr>
          </a:p>
          <a:p>
            <a:pPr algn="just"/>
            <a:r>
              <a:rPr lang="zh-CN" altLang="en-US" sz="1050" dirty="0">
                <a:solidFill>
                  <a:schemeClr val="bg1"/>
                </a:solidFill>
                <a:sym typeface="+mn-ea"/>
              </a:rPr>
              <a:t>对于低头姿势：</a:t>
            </a:r>
            <a:r>
              <a:rPr lang="en-US" altLang="zh-CN" sz="1050" dirty="0">
                <a:solidFill>
                  <a:schemeClr val="bg1"/>
                </a:solidFill>
                <a:sym typeface="+mn-ea"/>
              </a:rPr>
              <a:t>pitch</a:t>
            </a:r>
            <a:r>
              <a:rPr lang="zh-CN" altLang="en-US" sz="1050" dirty="0">
                <a:solidFill>
                  <a:schemeClr val="bg1"/>
                </a:solidFill>
                <a:sym typeface="+mn-ea"/>
              </a:rPr>
              <a:t>特征值，</a:t>
            </a:r>
            <a:r>
              <a:rPr lang="en-US" altLang="zh-CN" sz="1050" dirty="0">
                <a:solidFill>
                  <a:schemeClr val="bg1"/>
                </a:solidFill>
                <a:sym typeface="+mn-ea"/>
              </a:rPr>
              <a:t>roll</a:t>
            </a:r>
            <a:r>
              <a:rPr lang="zh-CN" altLang="en-US" sz="1050" dirty="0">
                <a:solidFill>
                  <a:schemeClr val="bg1"/>
                </a:solidFill>
                <a:sym typeface="+mn-ea"/>
              </a:rPr>
              <a:t>特征值与正常坐姿区别较大，可以作为判断是否是低头姿势的重要指标，</a:t>
            </a:r>
            <a:r>
              <a:rPr lang="en-US" altLang="zh-CN" sz="1050" dirty="0">
                <a:solidFill>
                  <a:schemeClr val="bg1"/>
                </a:solidFill>
                <a:sym typeface="+mn-ea"/>
              </a:rPr>
              <a:t>yaw</a:t>
            </a:r>
            <a:r>
              <a:rPr lang="zh-CN" altLang="en-US" sz="1050" dirty="0">
                <a:solidFill>
                  <a:schemeClr val="bg1"/>
                </a:solidFill>
                <a:sym typeface="+mn-ea"/>
              </a:rPr>
              <a:t>值作为参考指标。</a:t>
            </a:r>
            <a:endParaRPr lang="zh-CN" altLang="en-US" sz="1050" dirty="0">
              <a:solidFill>
                <a:schemeClr val="bg1"/>
              </a:solidFill>
              <a:sym typeface="+mn-ea"/>
            </a:endParaRPr>
          </a:p>
          <a:p>
            <a:pPr algn="just"/>
            <a:endParaRPr lang="zh-CN" altLang="en-US" sz="1050" dirty="0">
              <a:solidFill>
                <a:schemeClr val="bg1"/>
              </a:solidFill>
              <a:sym typeface="+mn-ea"/>
            </a:endParaRPr>
          </a:p>
          <a:p>
            <a:pPr algn="just"/>
            <a:r>
              <a:rPr lang="zh-CN" altLang="en-US" sz="1050" dirty="0">
                <a:solidFill>
                  <a:schemeClr val="bg1"/>
                </a:solidFill>
                <a:sym typeface="+mn-ea"/>
              </a:rPr>
              <a:t>对于歪头坐姿，</a:t>
            </a:r>
            <a:r>
              <a:rPr lang="en-US" altLang="zh-CN" sz="1050" dirty="0">
                <a:solidFill>
                  <a:schemeClr val="bg1"/>
                </a:solidFill>
                <a:sym typeface="+mn-ea"/>
              </a:rPr>
              <a:t>yaw</a:t>
            </a:r>
            <a:r>
              <a:rPr lang="zh-CN" altLang="en-US" sz="1050" dirty="0">
                <a:solidFill>
                  <a:schemeClr val="bg1"/>
                </a:solidFill>
                <a:sym typeface="+mn-ea"/>
              </a:rPr>
              <a:t>特征值，</a:t>
            </a:r>
            <a:r>
              <a:rPr lang="en-US" altLang="zh-CN" sz="1050" dirty="0">
                <a:solidFill>
                  <a:schemeClr val="bg1"/>
                </a:solidFill>
                <a:sym typeface="+mn-ea"/>
              </a:rPr>
              <a:t>roll</a:t>
            </a:r>
            <a:r>
              <a:rPr lang="zh-CN" altLang="en-US" sz="1050" dirty="0">
                <a:solidFill>
                  <a:schemeClr val="bg1"/>
                </a:solidFill>
                <a:sym typeface="+mn-ea"/>
              </a:rPr>
              <a:t>特征值与正常坐姿区别较大，可以作为判断是否是歪脖姿势的重要指标。</a:t>
            </a:r>
            <a:r>
              <a:rPr lang="en-US" altLang="zh-CN" sz="1050" dirty="0">
                <a:solidFill>
                  <a:schemeClr val="bg1"/>
                </a:solidFill>
                <a:sym typeface="+mn-ea"/>
              </a:rPr>
              <a:t>pitch</a:t>
            </a:r>
            <a:r>
              <a:rPr lang="zh-CN" altLang="en-US" sz="1050" dirty="0">
                <a:solidFill>
                  <a:schemeClr val="bg1"/>
                </a:solidFill>
                <a:sym typeface="+mn-ea"/>
              </a:rPr>
              <a:t>值作为参考指标。</a:t>
            </a:r>
            <a:endParaRPr lang="zh-CN" altLang="en-US" sz="1050" dirty="0">
              <a:solidFill>
                <a:schemeClr val="bg1"/>
              </a:solidFill>
              <a:sym typeface="+mn-ea"/>
            </a:endParaRPr>
          </a:p>
          <a:p>
            <a:pPr algn="just"/>
            <a:endParaRPr lang="zh-CN" altLang="en-US" sz="1050" dirty="0">
              <a:solidFill>
                <a:schemeClr val="bg1"/>
              </a:solidFill>
              <a:sym typeface="+mn-ea"/>
            </a:endParaRPr>
          </a:p>
          <a:p>
            <a:pPr algn="just"/>
            <a:r>
              <a:rPr lang="zh-CN" altLang="en-US" sz="1050" dirty="0">
                <a:solidFill>
                  <a:schemeClr val="bg1"/>
                </a:solidFill>
                <a:sym typeface="+mn-ea"/>
              </a:rPr>
              <a:t>对于伸脖子坐姿，</a:t>
            </a:r>
            <a:r>
              <a:rPr lang="en-US" altLang="zh-CN" sz="1050" dirty="0">
                <a:solidFill>
                  <a:schemeClr val="bg1"/>
                </a:solidFill>
                <a:sym typeface="+mn-ea"/>
              </a:rPr>
              <a:t>pitch</a:t>
            </a:r>
            <a:r>
              <a:rPr lang="zh-CN" altLang="en-US" sz="1050" dirty="0">
                <a:solidFill>
                  <a:schemeClr val="bg1"/>
                </a:solidFill>
                <a:sym typeface="+mn-ea"/>
              </a:rPr>
              <a:t>特征值，</a:t>
            </a:r>
            <a:r>
              <a:rPr lang="en-US" altLang="zh-CN" sz="1050" dirty="0">
                <a:solidFill>
                  <a:schemeClr val="bg1"/>
                </a:solidFill>
                <a:sym typeface="+mn-ea"/>
              </a:rPr>
              <a:t>yaw</a:t>
            </a:r>
            <a:r>
              <a:rPr lang="zh-CN" altLang="en-US" sz="1050" dirty="0">
                <a:solidFill>
                  <a:schemeClr val="bg1"/>
                </a:solidFill>
                <a:sym typeface="+mn-ea"/>
              </a:rPr>
              <a:t>特征值和</a:t>
            </a:r>
            <a:r>
              <a:rPr lang="en-US" altLang="zh-CN" sz="1050" dirty="0">
                <a:solidFill>
                  <a:schemeClr val="bg1"/>
                </a:solidFill>
                <a:sym typeface="+mn-ea"/>
              </a:rPr>
              <a:t>roll</a:t>
            </a:r>
            <a:r>
              <a:rPr lang="zh-CN" altLang="en-US" sz="1050" dirty="0">
                <a:solidFill>
                  <a:schemeClr val="bg1"/>
                </a:solidFill>
                <a:sym typeface="+mn-ea"/>
              </a:rPr>
              <a:t>特征值与正常坐姿区别较大，可以作为判断是否是伸脖姿势的重要指标。</a:t>
            </a:r>
            <a:endParaRPr lang="zh-CN" altLang="en-US" sz="1050" dirty="0">
              <a:solidFill>
                <a:schemeClr val="bg1"/>
              </a:solidFill>
              <a:sym typeface="+mn-ea"/>
            </a:endParaRPr>
          </a:p>
          <a:p>
            <a:endParaRPr lang="zh-CN" altLang="en-US" sz="1050" dirty="0">
              <a:solidFill>
                <a:schemeClr val="bg1"/>
              </a:solidFill>
              <a:sym typeface="+mn-ea"/>
            </a:endParaRPr>
          </a:p>
        </p:txBody>
      </p:sp>
      <p:sp>
        <p:nvSpPr>
          <p:cNvPr id="14" name="文本框 13"/>
          <p:cNvSpPr txBox="1"/>
          <p:nvPr>
            <p:custDataLst>
              <p:tags r:id="rId10"/>
            </p:custDataLst>
          </p:nvPr>
        </p:nvSpPr>
        <p:spPr>
          <a:xfrm>
            <a:off x="3191296" y="3570056"/>
            <a:ext cx="2683933" cy="1796256"/>
          </a:xfrm>
          <a:prstGeom prst="rect">
            <a:avLst/>
          </a:prstGeom>
          <a:noFill/>
        </p:spPr>
        <p:txBody>
          <a:bodyPr wrap="square" rtlCol="0">
            <a:noAutofit/>
          </a:bodyPr>
          <a:lstStyle/>
          <a:p>
            <a:pPr algn="just"/>
            <a:r>
              <a:rPr lang="zh-CN" altLang="en-US" sz="1200" dirty="0">
                <a:solidFill>
                  <a:schemeClr val="bg1"/>
                </a:solidFill>
                <a:sym typeface="+mn-ea"/>
              </a:rPr>
              <a:t>通过数据的分布情况，中心位置，离散程度的对比：</a:t>
            </a:r>
            <a:endParaRPr lang="zh-CN" altLang="en-US" sz="1200" dirty="0">
              <a:solidFill>
                <a:schemeClr val="bg1"/>
              </a:solidFill>
              <a:sym typeface="+mn-ea"/>
            </a:endParaRPr>
          </a:p>
          <a:p>
            <a:pPr algn="just"/>
            <a:endParaRPr lang="zh-CN" altLang="en-US" sz="1200" dirty="0">
              <a:solidFill>
                <a:schemeClr val="bg1"/>
              </a:solidFill>
              <a:sym typeface="+mn-ea"/>
            </a:endParaRPr>
          </a:p>
          <a:p>
            <a:pPr algn="just"/>
            <a:r>
              <a:rPr lang="zh-CN" altLang="en-US" sz="1200" dirty="0">
                <a:solidFill>
                  <a:schemeClr val="bg1"/>
                </a:solidFill>
                <a:sym typeface="+mn-ea"/>
              </a:rPr>
              <a:t>对于塌腰姿势：</a:t>
            </a:r>
            <a:r>
              <a:rPr lang="en-US" altLang="zh-CN" sz="1200" dirty="0" err="1">
                <a:solidFill>
                  <a:schemeClr val="bg1"/>
                </a:solidFill>
                <a:sym typeface="+mn-ea"/>
              </a:rPr>
              <a:t>distAverage</a:t>
            </a:r>
            <a:r>
              <a:rPr lang="zh-CN" altLang="en-US" sz="1200" dirty="0">
                <a:solidFill>
                  <a:schemeClr val="bg1"/>
                </a:solidFill>
                <a:sym typeface="+mn-ea"/>
              </a:rPr>
              <a:t>特征值，distShoulder特征值，distMounthToShoulder特征值和distNoseToMounth特征值都与正常坐姿的区别较大，可以作为判断是否是塌腰姿势的重要指标。</a:t>
            </a:r>
            <a:endParaRPr lang="zh-CN" altLang="en-US" sz="1200" dirty="0">
              <a:solidFill>
                <a:schemeClr val="bg1"/>
              </a:solidFill>
              <a:sym typeface="+mn-ea"/>
            </a:endParaRPr>
          </a:p>
          <a:p>
            <a:endParaRPr lang="zh-CN" altLang="en-US" sz="1200" dirty="0">
              <a:solidFill>
                <a:schemeClr val="bg1"/>
              </a:solidFill>
              <a:sym typeface="+mn-ea"/>
            </a:endParaRPr>
          </a:p>
        </p:txBody>
      </p:sp>
      <p:sp>
        <p:nvSpPr>
          <p:cNvPr id="16" name="文本框 15"/>
          <p:cNvSpPr txBox="1"/>
          <p:nvPr>
            <p:custDataLst>
              <p:tags r:id="rId11"/>
            </p:custDataLst>
          </p:nvPr>
        </p:nvSpPr>
        <p:spPr>
          <a:xfrm>
            <a:off x="6185359" y="4187296"/>
            <a:ext cx="3858224" cy="1589088"/>
          </a:xfrm>
          <a:prstGeom prst="rect">
            <a:avLst/>
          </a:prstGeom>
          <a:noFill/>
        </p:spPr>
        <p:txBody>
          <a:bodyPr wrap="square" rtlCol="0">
            <a:noAutofit/>
          </a:bodyPr>
          <a:lstStyle/>
          <a:p>
            <a:pPr algn="just"/>
            <a:r>
              <a:rPr lang="zh-CN" altLang="en-US" sz="1200" dirty="0">
                <a:solidFill>
                  <a:schemeClr val="bg1"/>
                </a:solidFill>
                <a:sym typeface="+mn-ea"/>
              </a:rPr>
              <a:t>通过数据的分布情况，中心位置，离散程度的对比：</a:t>
            </a:r>
            <a:endParaRPr lang="zh-CN" altLang="en-US" sz="1200" dirty="0">
              <a:solidFill>
                <a:schemeClr val="bg1"/>
              </a:solidFill>
              <a:sym typeface="+mn-ea"/>
            </a:endParaRPr>
          </a:p>
          <a:p>
            <a:pPr algn="just"/>
            <a:endParaRPr lang="zh-CN" altLang="en-US" sz="1200" dirty="0">
              <a:solidFill>
                <a:schemeClr val="bg1"/>
              </a:solidFill>
              <a:sym typeface="+mn-ea"/>
            </a:endParaRPr>
          </a:p>
          <a:p>
            <a:pPr algn="just"/>
            <a:r>
              <a:rPr lang="zh-CN" altLang="en-US" sz="1200" dirty="0">
                <a:solidFill>
                  <a:schemeClr val="bg1"/>
                </a:solidFill>
                <a:sym typeface="+mn-ea"/>
              </a:rPr>
              <a:t>对于二郎腿姿势：</a:t>
            </a:r>
            <a:r>
              <a:rPr lang="en-US" altLang="zh-CN" sz="1200" dirty="0">
                <a:solidFill>
                  <a:schemeClr val="bg1"/>
                </a:solidFill>
                <a:sym typeface="+mn-ea"/>
              </a:rPr>
              <a:t>distance1</a:t>
            </a:r>
            <a:r>
              <a:rPr lang="zh-CN" altLang="en-US" sz="1200" dirty="0">
                <a:solidFill>
                  <a:schemeClr val="bg1"/>
                </a:solidFill>
                <a:sym typeface="+mn-ea"/>
              </a:rPr>
              <a:t>特征值，</a:t>
            </a:r>
            <a:r>
              <a:rPr lang="en-US" altLang="zh-CN" sz="1200" dirty="0">
                <a:solidFill>
                  <a:schemeClr val="bg1"/>
                </a:solidFill>
                <a:sym typeface="+mn-ea"/>
              </a:rPr>
              <a:t>distance2</a:t>
            </a:r>
            <a:r>
              <a:rPr lang="zh-CN" altLang="en-US" sz="1200" dirty="0">
                <a:solidFill>
                  <a:schemeClr val="bg1"/>
                </a:solidFill>
                <a:sym typeface="+mn-ea"/>
              </a:rPr>
              <a:t>特征值，</a:t>
            </a:r>
            <a:r>
              <a:rPr lang="en-US" altLang="zh-CN" sz="1200" dirty="0">
                <a:solidFill>
                  <a:schemeClr val="bg1"/>
                </a:solidFill>
                <a:sym typeface="+mn-ea"/>
              </a:rPr>
              <a:t>distance3</a:t>
            </a:r>
            <a:r>
              <a:rPr lang="zh-CN" altLang="en-US" sz="1200" dirty="0">
                <a:solidFill>
                  <a:schemeClr val="bg1"/>
                </a:solidFill>
                <a:sym typeface="+mn-ea"/>
              </a:rPr>
              <a:t>特征值，</a:t>
            </a:r>
            <a:r>
              <a:rPr lang="en-US" altLang="zh-CN" sz="1200" dirty="0">
                <a:solidFill>
                  <a:schemeClr val="bg1"/>
                </a:solidFill>
                <a:sym typeface="+mn-ea"/>
              </a:rPr>
              <a:t>distance4</a:t>
            </a:r>
            <a:r>
              <a:rPr lang="zh-CN" altLang="en-US" sz="1200" dirty="0">
                <a:solidFill>
                  <a:schemeClr val="bg1"/>
                </a:solidFill>
                <a:sym typeface="+mn-ea"/>
              </a:rPr>
              <a:t>特征值和</a:t>
            </a:r>
            <a:r>
              <a:rPr lang="en-US" altLang="zh-CN" sz="1200" dirty="0">
                <a:solidFill>
                  <a:schemeClr val="bg1"/>
                </a:solidFill>
                <a:sym typeface="+mn-ea"/>
              </a:rPr>
              <a:t>distance5</a:t>
            </a:r>
            <a:r>
              <a:rPr lang="zh-CN" altLang="en-US" sz="1200" dirty="0">
                <a:solidFill>
                  <a:schemeClr val="bg1"/>
                </a:solidFill>
                <a:sym typeface="+mn-ea"/>
              </a:rPr>
              <a:t>特征值都与正常坐姿的区别较大，可以作为判断是否是塌腰姿势的重要指标。</a:t>
            </a:r>
            <a:r>
              <a:rPr lang="en-US" altLang="zh-CN" sz="1200" dirty="0">
                <a:solidFill>
                  <a:schemeClr val="bg1"/>
                </a:solidFill>
                <a:sym typeface="+mn-ea"/>
              </a:rPr>
              <a:t>distance6</a:t>
            </a:r>
            <a:r>
              <a:rPr lang="zh-CN" altLang="en-US" sz="1200" dirty="0">
                <a:solidFill>
                  <a:schemeClr val="bg1"/>
                </a:solidFill>
                <a:sym typeface="+mn-ea"/>
              </a:rPr>
              <a:t>两者相近，可以作为参考指标</a:t>
            </a:r>
            <a:endParaRPr lang="zh-CN" altLang="en-US" sz="1200" dirty="0">
              <a:solidFill>
                <a:schemeClr val="bg1"/>
              </a:solidFill>
              <a:sym typeface="+mn-ea"/>
            </a:endParaRPr>
          </a:p>
        </p:txBody>
      </p:sp>
      <p:sp>
        <p:nvSpPr>
          <p:cNvPr id="4" name="New shape"/>
          <p:cNvSpPr/>
          <p:nvPr/>
        </p:nvSpPr>
        <p:spPr>
          <a:xfrm>
            <a:off x="634475" y="340051"/>
            <a:ext cx="2856301" cy="42680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sz="2800" b="1" dirty="0">
                <a:solidFill>
                  <a:schemeClr val="accent1"/>
                </a:solidFill>
                <a:latin typeface="微软雅黑" panose="020B0503020204020204" charset="-122"/>
              </a:rPr>
              <a:t>数据</a:t>
            </a:r>
            <a:r>
              <a:rPr lang="zh-CN" altLang="en-US" sz="2800" b="1" dirty="0">
                <a:solidFill>
                  <a:schemeClr val="accent1"/>
                </a:solidFill>
                <a:latin typeface="微软雅黑" panose="020B0503020204020204" charset="-122"/>
              </a:rPr>
              <a:t>分析</a:t>
            </a:r>
            <a:endParaRPr lang="zh-CN" altLang="en-US" sz="2800" b="1" dirty="0">
              <a:solidFill>
                <a:schemeClr val="accent1"/>
              </a:solidFill>
              <a:latin typeface="微软雅黑" panose="020B050302020402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866900"/>
            <a:ext cx="10159874" cy="2497084"/>
          </a:xfrm>
          <a:prstGeom prst="rect">
            <a:avLst/>
          </a:prstGeom>
          <a:ln>
            <a:noFill/>
          </a:ln>
        </p:spPr>
      </p:pic>
      <p:pic>
        <p:nvPicPr>
          <p:cNvPr id="3" name="New picture"/>
          <p:cNvPicPr/>
          <p:nvPr/>
        </p:nvPicPr>
        <p:blipFill>
          <a:blip r:embed="rId2"/>
          <a:srcRect/>
          <a:stretch>
            <a:fillRect/>
          </a:stretch>
        </p:blipFill>
        <p:spPr>
          <a:xfrm>
            <a:off x="546100" y="901700"/>
            <a:ext cx="3545290" cy="3640236"/>
          </a:xfrm>
          <a:prstGeom prst="rect">
            <a:avLst/>
          </a:prstGeom>
          <a:ln>
            <a:noFill/>
          </a:ln>
        </p:spPr>
      </p:pic>
      <p:sp>
        <p:nvSpPr>
          <p:cNvPr id="4" name="New shape"/>
          <p:cNvSpPr/>
          <p:nvPr/>
        </p:nvSpPr>
        <p:spPr>
          <a:xfrm>
            <a:off x="5105561" y="2627760"/>
            <a:ext cx="2097596" cy="30734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sz="2000" b="1" dirty="0">
                <a:solidFill>
                  <a:srgbClr val="FFFFFF"/>
                </a:solidFill>
                <a:latin typeface="微软雅黑" panose="020B0503020204020204" charset="-122"/>
              </a:rPr>
              <a:t>PART 0</a:t>
            </a:r>
            <a:r>
              <a:rPr lang="en-US" sz="2000" b="1" dirty="0">
                <a:solidFill>
                  <a:srgbClr val="FFFFFF"/>
                </a:solidFill>
                <a:latin typeface="微软雅黑" panose="020B0503020204020204" charset="-122"/>
              </a:rPr>
              <a:t>8</a:t>
            </a:r>
            <a:endParaRPr lang="en-US" sz="2000" b="1" dirty="0">
              <a:solidFill>
                <a:srgbClr val="FFFFFF"/>
              </a:solidFill>
              <a:latin typeface="微软雅黑" panose="020B0503020204020204" charset="-122"/>
            </a:endParaRPr>
          </a:p>
        </p:txBody>
      </p:sp>
      <p:sp>
        <p:nvSpPr>
          <p:cNvPr id="6" name="New shape"/>
          <p:cNvSpPr/>
          <p:nvPr/>
        </p:nvSpPr>
        <p:spPr>
          <a:xfrm>
            <a:off x="5105561" y="2958265"/>
            <a:ext cx="3610407" cy="67801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noAutofit/>
          </a:bodyPr>
          <a:lstStyle/>
          <a:p>
            <a:pPr algn="l" eaLnBrk="1" latinLnBrk="0" hangingPunct="0">
              <a:lnSpc>
                <a:spcPct val="100000"/>
              </a:lnSpc>
            </a:pPr>
            <a:r>
              <a:rPr lang="zh-CN" sz="4445" b="1" dirty="0">
                <a:solidFill>
                  <a:srgbClr val="FFFFFF"/>
                </a:solidFill>
                <a:latin typeface="微软雅黑" panose="020B0503020204020204" charset="-122"/>
              </a:rPr>
              <a:t>模型</a:t>
            </a:r>
            <a:r>
              <a:rPr lang="zh-CN" sz="4445" b="1" dirty="0">
                <a:solidFill>
                  <a:srgbClr val="FFFFFF"/>
                </a:solidFill>
                <a:latin typeface="微软雅黑" panose="020B0503020204020204" charset="-122"/>
              </a:rPr>
              <a:t>训练</a:t>
            </a:r>
            <a:endParaRPr lang="zh-CN" sz="4445" b="1" dirty="0">
              <a:solidFill>
                <a:srgbClr val="FFFFFF"/>
              </a:solidFill>
              <a:latin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New shape"/>
          <p:cNvSpPr/>
          <p:nvPr/>
        </p:nvSpPr>
        <p:spPr>
          <a:xfrm>
            <a:off x="266700" y="317500"/>
            <a:ext cx="2509044" cy="7873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endParaRPr lang="zh-CN" sz="3200" b="1" dirty="0">
              <a:solidFill>
                <a:srgbClr val="333F50"/>
              </a:solidFill>
              <a:latin typeface="微软雅黑" panose="020B0503020204020204" charset="-122"/>
            </a:endParaRPr>
          </a:p>
        </p:txBody>
      </p:sp>
      <p:sp>
        <p:nvSpPr>
          <p:cNvPr id="19" name="New shape"/>
          <p:cNvSpPr/>
          <p:nvPr/>
        </p:nvSpPr>
        <p:spPr>
          <a:xfrm>
            <a:off x="355600" y="208915"/>
            <a:ext cx="3041650" cy="508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altLang="en-US" sz="2800" b="1" dirty="0">
                <a:solidFill>
                  <a:srgbClr val="333F50"/>
                </a:solidFill>
                <a:latin typeface="微软雅黑" panose="020B0503020204020204" charset="-122"/>
              </a:rPr>
              <a:t>模型的</a:t>
            </a:r>
            <a:r>
              <a:rPr lang="zh-CN" altLang="en-US" sz="2800" b="1" dirty="0">
                <a:solidFill>
                  <a:srgbClr val="333F50"/>
                </a:solidFill>
                <a:latin typeface="微软雅黑" panose="020B0503020204020204" charset="-122"/>
              </a:rPr>
              <a:t>选择</a:t>
            </a:r>
            <a:endParaRPr lang="zh-CN" altLang="en-US" sz="2800" b="1" dirty="0">
              <a:solidFill>
                <a:srgbClr val="333F50"/>
              </a:solidFill>
              <a:latin typeface="微软雅黑" panose="020B0503020204020204" charset="-122"/>
            </a:endParaRPr>
          </a:p>
        </p:txBody>
      </p:sp>
      <p:sp>
        <p:nvSpPr>
          <p:cNvPr id="11" name="文本框 10"/>
          <p:cNvSpPr txBox="1"/>
          <p:nvPr/>
        </p:nvSpPr>
        <p:spPr>
          <a:xfrm>
            <a:off x="2126784" y="2226273"/>
            <a:ext cx="184731" cy="323165"/>
          </a:xfrm>
          <a:prstGeom prst="rect">
            <a:avLst/>
          </a:prstGeom>
          <a:noFill/>
        </p:spPr>
        <p:txBody>
          <a:bodyPr wrap="none" rtlCol="0">
            <a:spAutoFit/>
          </a:bodyPr>
          <a:lstStyle/>
          <a:p>
            <a:endParaRPr lang="zh-CN" altLang="en-US" dirty="0"/>
          </a:p>
        </p:txBody>
      </p:sp>
      <p:sp>
        <p:nvSpPr>
          <p:cNvPr id="13" name="New shape"/>
          <p:cNvSpPr/>
          <p:nvPr/>
        </p:nvSpPr>
        <p:spPr>
          <a:xfrm>
            <a:off x="759520" y="518278"/>
            <a:ext cx="2509044" cy="7873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endParaRPr lang="zh-CN" sz="3200" b="1" dirty="0">
              <a:solidFill>
                <a:srgbClr val="333F50"/>
              </a:solidFill>
              <a:latin typeface="微软雅黑" panose="020B0503020204020204" charset="-122"/>
            </a:endParaRPr>
          </a:p>
        </p:txBody>
      </p:sp>
      <p:pic>
        <p:nvPicPr>
          <p:cNvPr id="5" name="图片 4"/>
          <p:cNvPicPr>
            <a:picLocks noChangeAspect="1"/>
          </p:cNvPicPr>
          <p:nvPr>
            <p:custDataLst>
              <p:tags r:id="rId1"/>
            </p:custDataLst>
          </p:nvPr>
        </p:nvPicPr>
        <p:blipFill>
          <a:blip r:embed="rId2"/>
          <a:stretch>
            <a:fillRect/>
          </a:stretch>
        </p:blipFill>
        <p:spPr>
          <a:xfrm>
            <a:off x="327660" y="697230"/>
            <a:ext cx="5594350" cy="291846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311400" y="669925"/>
            <a:ext cx="4903470" cy="294576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3999865" y="1489075"/>
            <a:ext cx="6320155" cy="3352800"/>
          </a:xfrm>
          <a:prstGeom prst="rect">
            <a:avLst/>
          </a:prstGeom>
        </p:spPr>
      </p:pic>
      <p:sp>
        <p:nvSpPr>
          <p:cNvPr id="8" name="矩形 7"/>
          <p:cNvSpPr/>
          <p:nvPr/>
        </p:nvSpPr>
        <p:spPr>
          <a:xfrm>
            <a:off x="687705" y="768985"/>
            <a:ext cx="1296035" cy="288290"/>
          </a:xfrm>
          <a:prstGeom prst="rect">
            <a:avLst/>
          </a:prstGeom>
          <a:noFill/>
          <a:ln>
            <a:solidFill>
              <a:srgbClr val="C0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9" name="矩形 8"/>
          <p:cNvSpPr/>
          <p:nvPr>
            <p:custDataLst>
              <p:tags r:id="rId7"/>
            </p:custDataLst>
          </p:nvPr>
        </p:nvSpPr>
        <p:spPr>
          <a:xfrm>
            <a:off x="687705" y="1777365"/>
            <a:ext cx="1296035" cy="288290"/>
          </a:xfrm>
          <a:prstGeom prst="rect">
            <a:avLst/>
          </a:prstGeom>
          <a:noFill/>
          <a:ln>
            <a:solidFill>
              <a:srgbClr val="C0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0" name="矩形 9"/>
          <p:cNvSpPr/>
          <p:nvPr>
            <p:custDataLst>
              <p:tags r:id="rId8"/>
            </p:custDataLst>
          </p:nvPr>
        </p:nvSpPr>
        <p:spPr>
          <a:xfrm>
            <a:off x="687705" y="2738120"/>
            <a:ext cx="1296035" cy="288290"/>
          </a:xfrm>
          <a:prstGeom prst="rect">
            <a:avLst/>
          </a:prstGeom>
          <a:noFill/>
          <a:ln>
            <a:solidFill>
              <a:srgbClr val="C0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4" name="矩形 13"/>
          <p:cNvSpPr/>
          <p:nvPr>
            <p:custDataLst>
              <p:tags r:id="rId9"/>
            </p:custDataLst>
          </p:nvPr>
        </p:nvSpPr>
        <p:spPr>
          <a:xfrm>
            <a:off x="2476500" y="1489075"/>
            <a:ext cx="1296035" cy="288290"/>
          </a:xfrm>
          <a:prstGeom prst="rect">
            <a:avLst/>
          </a:prstGeom>
          <a:noFill/>
          <a:ln>
            <a:solidFill>
              <a:srgbClr val="C0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矩形 14"/>
          <p:cNvSpPr/>
          <p:nvPr>
            <p:custDataLst>
              <p:tags r:id="rId10"/>
            </p:custDataLst>
          </p:nvPr>
        </p:nvSpPr>
        <p:spPr>
          <a:xfrm>
            <a:off x="2415540" y="2549525"/>
            <a:ext cx="1296035" cy="288290"/>
          </a:xfrm>
          <a:prstGeom prst="rect">
            <a:avLst/>
          </a:prstGeom>
          <a:noFill/>
          <a:ln>
            <a:solidFill>
              <a:srgbClr val="C0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6" name="矩形 15"/>
          <p:cNvSpPr/>
          <p:nvPr>
            <p:custDataLst>
              <p:tags r:id="rId11"/>
            </p:custDataLst>
          </p:nvPr>
        </p:nvSpPr>
        <p:spPr>
          <a:xfrm>
            <a:off x="4144010" y="1704975"/>
            <a:ext cx="1743075" cy="288290"/>
          </a:xfrm>
          <a:prstGeom prst="rect">
            <a:avLst/>
          </a:prstGeom>
          <a:noFill/>
          <a:ln>
            <a:solidFill>
              <a:srgbClr val="C0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25" name="直接连接符 24"/>
          <p:cNvCxnSpPr/>
          <p:nvPr/>
        </p:nvCxnSpPr>
        <p:spPr>
          <a:xfrm flipV="1">
            <a:off x="5916295" y="913130"/>
            <a:ext cx="1395730" cy="786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5916295" y="1849120"/>
            <a:ext cx="1468120" cy="128905"/>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New picture"/>
          <p:cNvPicPr/>
          <p:nvPr>
            <p:custDataLst>
              <p:tags r:id="rId12"/>
            </p:custDataLst>
          </p:nvPr>
        </p:nvPicPr>
        <p:blipFill>
          <a:blip r:embed="rId13"/>
          <a:srcRect/>
          <a:stretch>
            <a:fillRect/>
          </a:stretch>
        </p:blipFill>
        <p:spPr>
          <a:xfrm>
            <a:off x="7384415" y="697230"/>
            <a:ext cx="2720975" cy="1670050"/>
          </a:xfrm>
          <a:prstGeom prst="rect">
            <a:avLst/>
          </a:prstGeom>
          <a:ln>
            <a:noFill/>
          </a:ln>
        </p:spPr>
      </p:pic>
      <p:sp>
        <p:nvSpPr>
          <p:cNvPr id="18" name="文本框 17"/>
          <p:cNvSpPr txBox="1"/>
          <p:nvPr/>
        </p:nvSpPr>
        <p:spPr>
          <a:xfrm>
            <a:off x="7467600" y="697230"/>
            <a:ext cx="2554605" cy="1684020"/>
          </a:xfrm>
          <a:prstGeom prst="rect">
            <a:avLst/>
          </a:prstGeom>
          <a:noFill/>
        </p:spPr>
        <p:txBody>
          <a:bodyPr wrap="square" rtlCol="0">
            <a:noAutofit/>
          </a:bodyPr>
          <a:p>
            <a:r>
              <a:rPr lang="zh-CN" altLang="en-US">
                <a:solidFill>
                  <a:schemeClr val="bg1"/>
                </a:solidFill>
              </a:rPr>
              <a:t>利用坐姿的三张特征值</a:t>
            </a:r>
            <a:r>
              <a:rPr lang="en-US" altLang="zh-CN">
                <a:solidFill>
                  <a:schemeClr val="bg1"/>
                </a:solidFill>
              </a:rPr>
              <a:t>excel</a:t>
            </a:r>
            <a:r>
              <a:rPr lang="zh-CN" altLang="en-US">
                <a:solidFill>
                  <a:schemeClr val="bg1"/>
                </a:solidFill>
              </a:rPr>
              <a:t>表对模型进行训练，由于模型较多，我们把所有模型都封装起来，导入</a:t>
            </a:r>
            <a:r>
              <a:rPr lang="en-US" altLang="zh-CN">
                <a:solidFill>
                  <a:schemeClr val="bg1"/>
                </a:solidFill>
              </a:rPr>
              <a:t>excel</a:t>
            </a:r>
            <a:r>
              <a:rPr lang="zh-CN" altLang="en-US">
                <a:solidFill>
                  <a:schemeClr val="bg1"/>
                </a:solidFill>
              </a:rPr>
              <a:t>表的数据，选出精度最高、最适合的模型，并针对该种模型进行细化。</a:t>
            </a:r>
            <a:endParaRPr lang="zh-CN" altLang="en-US">
              <a:solidFill>
                <a:schemeClr val="bg1"/>
              </a:solidFill>
            </a:endParaRPr>
          </a:p>
        </p:txBody>
      </p:sp>
      <p:pic>
        <p:nvPicPr>
          <p:cNvPr id="28" name="New picture"/>
          <p:cNvPicPr/>
          <p:nvPr>
            <p:custDataLst>
              <p:tags r:id="rId14"/>
            </p:custDataLst>
          </p:nvPr>
        </p:nvPicPr>
        <p:blipFill>
          <a:blip r:embed="rId13"/>
          <a:srcRect/>
          <a:stretch>
            <a:fillRect/>
          </a:stretch>
        </p:blipFill>
        <p:spPr>
          <a:xfrm>
            <a:off x="355600" y="3865245"/>
            <a:ext cx="3672205" cy="1327150"/>
          </a:xfrm>
          <a:prstGeom prst="rect">
            <a:avLst/>
          </a:prstGeom>
          <a:ln>
            <a:noFill/>
          </a:ln>
        </p:spPr>
      </p:pic>
      <p:sp>
        <p:nvSpPr>
          <p:cNvPr id="33" name="文本框 32"/>
          <p:cNvSpPr txBox="1"/>
          <p:nvPr/>
        </p:nvSpPr>
        <p:spPr>
          <a:xfrm>
            <a:off x="525780" y="4058920"/>
            <a:ext cx="3386455" cy="922020"/>
          </a:xfrm>
          <a:prstGeom prst="rect">
            <a:avLst/>
          </a:prstGeom>
          <a:noFill/>
        </p:spPr>
        <p:txBody>
          <a:bodyPr wrap="square" rtlCol="0">
            <a:spAutoFit/>
          </a:bodyPr>
          <a:p>
            <a:r>
              <a:rPr lang="zh-CN" altLang="en-US" sz="1800">
                <a:solidFill>
                  <a:schemeClr val="bg1"/>
                </a:solidFill>
              </a:rPr>
              <a:t>针对</a:t>
            </a:r>
            <a:r>
              <a:rPr lang="en-US" altLang="zh-CN" sz="1800">
                <a:solidFill>
                  <a:schemeClr val="bg1"/>
                </a:solidFill>
              </a:rPr>
              <a:t>svm</a:t>
            </a:r>
            <a:r>
              <a:rPr lang="zh-CN" altLang="en-US" sz="1800">
                <a:solidFill>
                  <a:schemeClr val="bg1"/>
                </a:solidFill>
              </a:rPr>
              <a:t>模型、</a:t>
            </a:r>
            <a:r>
              <a:rPr lang="en-US" altLang="zh-CN" sz="1800">
                <a:solidFill>
                  <a:schemeClr val="bg1"/>
                </a:solidFill>
              </a:rPr>
              <a:t>logistic</a:t>
            </a:r>
            <a:r>
              <a:rPr lang="zh-CN" altLang="en-US" sz="1800">
                <a:solidFill>
                  <a:schemeClr val="bg1"/>
                </a:solidFill>
              </a:rPr>
              <a:t>模型、随机森林模型、决策树模型、</a:t>
            </a:r>
            <a:r>
              <a:rPr lang="en-US" altLang="zh-CN" sz="1800">
                <a:solidFill>
                  <a:schemeClr val="bg1"/>
                </a:solidFill>
              </a:rPr>
              <a:t>K-NN</a:t>
            </a:r>
            <a:r>
              <a:rPr lang="zh-CN" altLang="en-US" sz="1800">
                <a:solidFill>
                  <a:schemeClr val="bg1"/>
                </a:solidFill>
              </a:rPr>
              <a:t>模型进行精度预测</a:t>
            </a:r>
            <a:endParaRPr lang="zh-CN" altLang="en-US" sz="180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60680" y="2497455"/>
            <a:ext cx="3777615" cy="85788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99415" y="768985"/>
            <a:ext cx="4150360" cy="107442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183515" y="4225290"/>
            <a:ext cx="4131945" cy="79248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5655945" y="2004060"/>
            <a:ext cx="4393565" cy="1647825"/>
          </a:xfrm>
          <a:prstGeom prst="rect">
            <a:avLst/>
          </a:prstGeom>
        </p:spPr>
      </p:pic>
      <p:pic>
        <p:nvPicPr>
          <p:cNvPr id="8" name="图片 7"/>
          <p:cNvPicPr>
            <a:picLocks noChangeAspect="1"/>
          </p:cNvPicPr>
          <p:nvPr>
            <p:custDataLst>
              <p:tags r:id="rId9"/>
            </p:custDataLst>
          </p:nvPr>
        </p:nvPicPr>
        <p:blipFill>
          <a:blip r:embed="rId10"/>
          <a:stretch>
            <a:fillRect/>
          </a:stretch>
        </p:blipFill>
        <p:spPr>
          <a:xfrm>
            <a:off x="5655945" y="193040"/>
            <a:ext cx="4207510" cy="1466850"/>
          </a:xfrm>
          <a:prstGeom prst="rect">
            <a:avLst/>
          </a:prstGeom>
        </p:spPr>
      </p:pic>
      <p:sp>
        <p:nvSpPr>
          <p:cNvPr id="9" name="文本框 8"/>
          <p:cNvSpPr txBox="1"/>
          <p:nvPr/>
        </p:nvSpPr>
        <p:spPr>
          <a:xfrm>
            <a:off x="471170" y="297180"/>
            <a:ext cx="3386455" cy="321945"/>
          </a:xfrm>
          <a:prstGeom prst="rect">
            <a:avLst/>
          </a:prstGeom>
          <a:noFill/>
        </p:spPr>
        <p:txBody>
          <a:bodyPr wrap="square" rtlCol="0">
            <a:spAutoFit/>
          </a:bodyPr>
          <a:p>
            <a:r>
              <a:rPr lang="zh-CN" altLang="en-US" b="1">
                <a:solidFill>
                  <a:schemeClr val="accent1"/>
                </a:solidFill>
              </a:rPr>
              <a:t>头部姿态模型</a:t>
            </a:r>
            <a:endParaRPr lang="zh-CN" altLang="en-US" b="1">
              <a:solidFill>
                <a:schemeClr val="accent1"/>
              </a:solidFill>
            </a:endParaRPr>
          </a:p>
        </p:txBody>
      </p:sp>
      <p:sp>
        <p:nvSpPr>
          <p:cNvPr id="10" name="文本框 9"/>
          <p:cNvSpPr txBox="1"/>
          <p:nvPr/>
        </p:nvSpPr>
        <p:spPr>
          <a:xfrm>
            <a:off x="399415" y="2065020"/>
            <a:ext cx="3386455" cy="321945"/>
          </a:xfrm>
          <a:prstGeom prst="rect">
            <a:avLst/>
          </a:prstGeom>
          <a:noFill/>
        </p:spPr>
        <p:txBody>
          <a:bodyPr wrap="square" rtlCol="0">
            <a:spAutoFit/>
          </a:bodyPr>
          <a:p>
            <a:r>
              <a:rPr lang="zh-CN" altLang="en-US" b="1">
                <a:solidFill>
                  <a:schemeClr val="accent1"/>
                </a:solidFill>
              </a:rPr>
              <a:t>塌腰姿态模型</a:t>
            </a:r>
            <a:endParaRPr lang="zh-CN" altLang="en-US" b="1">
              <a:solidFill>
                <a:schemeClr val="accent1"/>
              </a:solidFill>
            </a:endParaRPr>
          </a:p>
        </p:txBody>
      </p:sp>
      <p:sp>
        <p:nvSpPr>
          <p:cNvPr id="11" name="文本框 10"/>
          <p:cNvSpPr txBox="1"/>
          <p:nvPr/>
        </p:nvSpPr>
        <p:spPr>
          <a:xfrm>
            <a:off x="255270" y="3832860"/>
            <a:ext cx="3386455" cy="321945"/>
          </a:xfrm>
          <a:prstGeom prst="rect">
            <a:avLst/>
          </a:prstGeom>
          <a:noFill/>
        </p:spPr>
        <p:txBody>
          <a:bodyPr wrap="square" rtlCol="0">
            <a:spAutoFit/>
          </a:bodyPr>
          <a:p>
            <a:r>
              <a:rPr lang="zh-CN" altLang="en-US" b="1">
                <a:solidFill>
                  <a:schemeClr val="accent1"/>
                </a:solidFill>
              </a:rPr>
              <a:t>翘二郎腿姿态模型</a:t>
            </a:r>
            <a:endParaRPr lang="zh-CN" altLang="en-US" b="1">
              <a:solidFill>
                <a:schemeClr val="accent1"/>
              </a:solidFill>
            </a:endParaRPr>
          </a:p>
        </p:txBody>
      </p:sp>
      <p:pic>
        <p:nvPicPr>
          <p:cNvPr id="12" name="图片 11"/>
          <p:cNvPicPr>
            <a:picLocks noChangeAspect="1"/>
          </p:cNvPicPr>
          <p:nvPr>
            <p:custDataLst>
              <p:tags r:id="rId11"/>
            </p:custDataLst>
          </p:nvPr>
        </p:nvPicPr>
        <p:blipFill>
          <a:blip r:embed="rId12"/>
          <a:stretch>
            <a:fillRect/>
          </a:stretch>
        </p:blipFill>
        <p:spPr>
          <a:xfrm>
            <a:off x="4254500" y="1993265"/>
            <a:ext cx="1043305" cy="2753995"/>
          </a:xfrm>
          <a:prstGeom prst="rect">
            <a:avLst/>
          </a:prstGeom>
        </p:spPr>
      </p:pic>
      <p:sp>
        <p:nvSpPr>
          <p:cNvPr id="13" name="文本框 12"/>
          <p:cNvSpPr txBox="1"/>
          <p:nvPr/>
        </p:nvSpPr>
        <p:spPr>
          <a:xfrm>
            <a:off x="4356735" y="2065020"/>
            <a:ext cx="838200" cy="2630170"/>
          </a:xfrm>
          <a:prstGeom prst="rect">
            <a:avLst/>
          </a:prstGeom>
          <a:noFill/>
        </p:spPr>
        <p:txBody>
          <a:bodyPr wrap="square" rtlCol="0">
            <a:spAutoFit/>
          </a:bodyPr>
          <a:p>
            <a:r>
              <a:rPr lang="zh-CN" altLang="en-US">
                <a:solidFill>
                  <a:schemeClr val="bg1"/>
                </a:solidFill>
              </a:rPr>
              <a:t>综合来看随机森林模型相对其他较好所以选择改模型进行进一步优化和调整</a:t>
            </a:r>
            <a:endParaRPr lang="zh-CN" altLang="en-US">
              <a:solidFill>
                <a:schemeClr val="bg1"/>
              </a:solidFill>
            </a:endParaRPr>
          </a:p>
        </p:txBody>
      </p:sp>
      <p:pic>
        <p:nvPicPr>
          <p:cNvPr id="16" name="图片 15"/>
          <p:cNvPicPr>
            <a:picLocks noChangeAspect="1"/>
          </p:cNvPicPr>
          <p:nvPr>
            <p:custDataLst>
              <p:tags r:id="rId13"/>
            </p:custDataLst>
          </p:nvPr>
        </p:nvPicPr>
        <p:blipFill>
          <a:blip r:embed="rId12"/>
          <a:stretch>
            <a:fillRect/>
          </a:stretch>
        </p:blipFill>
        <p:spPr>
          <a:xfrm>
            <a:off x="7887970" y="408940"/>
            <a:ext cx="1635125" cy="594995"/>
          </a:xfrm>
          <a:prstGeom prst="rect">
            <a:avLst/>
          </a:prstGeom>
        </p:spPr>
      </p:pic>
      <p:pic>
        <p:nvPicPr>
          <p:cNvPr id="17" name="New picture"/>
          <p:cNvPicPr/>
          <p:nvPr>
            <p:custDataLst>
              <p:tags r:id="rId14"/>
            </p:custDataLst>
          </p:nvPr>
        </p:nvPicPr>
        <p:blipFill>
          <a:blip r:embed="rId15"/>
          <a:srcRect/>
          <a:stretch>
            <a:fillRect/>
          </a:stretch>
        </p:blipFill>
        <p:spPr>
          <a:xfrm>
            <a:off x="4431418" y="912868"/>
            <a:ext cx="814638" cy="403205"/>
          </a:xfrm>
          <a:prstGeom prst="rect">
            <a:avLst/>
          </a:prstGeom>
          <a:ln>
            <a:noFill/>
          </a:ln>
        </p:spPr>
      </p:pic>
      <p:pic>
        <p:nvPicPr>
          <p:cNvPr id="18" name="New picture"/>
          <p:cNvPicPr/>
          <p:nvPr>
            <p:custDataLst>
              <p:tags r:id="rId16"/>
            </p:custDataLst>
          </p:nvPr>
        </p:nvPicPr>
        <p:blipFill>
          <a:blip r:embed="rId15"/>
          <a:srcRect/>
          <a:stretch>
            <a:fillRect/>
          </a:stretch>
        </p:blipFill>
        <p:spPr>
          <a:xfrm>
            <a:off x="4431418" y="5087993"/>
            <a:ext cx="814638" cy="403205"/>
          </a:xfrm>
          <a:prstGeom prst="rect">
            <a:avLst/>
          </a:prstGeom>
          <a:ln>
            <a:noFill/>
          </a:ln>
        </p:spPr>
      </p:pic>
      <p:sp>
        <p:nvSpPr>
          <p:cNvPr id="20" name="文本框 19"/>
          <p:cNvSpPr txBox="1"/>
          <p:nvPr/>
        </p:nvSpPr>
        <p:spPr>
          <a:xfrm>
            <a:off x="4493260" y="979170"/>
            <a:ext cx="753110" cy="337185"/>
          </a:xfrm>
          <a:prstGeom prst="rect">
            <a:avLst/>
          </a:prstGeom>
          <a:noFill/>
        </p:spPr>
        <p:txBody>
          <a:bodyPr wrap="square" rtlCol="0">
            <a:spAutoFit/>
          </a:bodyPr>
          <a:p>
            <a:r>
              <a:rPr lang="zh-CN" altLang="en-US" sz="1600">
                <a:solidFill>
                  <a:schemeClr val="bg1"/>
                </a:solidFill>
              </a:rPr>
              <a:t>优化</a:t>
            </a:r>
            <a:endParaRPr lang="zh-CN" altLang="en-US" sz="1600">
              <a:solidFill>
                <a:schemeClr val="bg1"/>
              </a:solidFill>
            </a:endParaRPr>
          </a:p>
        </p:txBody>
      </p:sp>
      <p:sp>
        <p:nvSpPr>
          <p:cNvPr id="22" name="文本框 21"/>
          <p:cNvSpPr txBox="1"/>
          <p:nvPr>
            <p:custDataLst>
              <p:tags r:id="rId17"/>
            </p:custDataLst>
          </p:nvPr>
        </p:nvSpPr>
        <p:spPr>
          <a:xfrm>
            <a:off x="4431665" y="5120005"/>
            <a:ext cx="753110" cy="337185"/>
          </a:xfrm>
          <a:prstGeom prst="rect">
            <a:avLst/>
          </a:prstGeom>
          <a:noFill/>
        </p:spPr>
        <p:txBody>
          <a:bodyPr wrap="square" rtlCol="0">
            <a:spAutoFit/>
          </a:bodyPr>
          <a:p>
            <a:r>
              <a:rPr lang="zh-CN" altLang="en-US" sz="1600">
                <a:solidFill>
                  <a:schemeClr val="bg1"/>
                </a:solidFill>
              </a:rPr>
              <a:t>优化</a:t>
            </a:r>
            <a:endParaRPr lang="zh-CN" altLang="en-US" sz="1600">
              <a:solidFill>
                <a:schemeClr val="bg1"/>
              </a:solidFill>
            </a:endParaRPr>
          </a:p>
        </p:txBody>
      </p:sp>
      <p:sp>
        <p:nvSpPr>
          <p:cNvPr id="23" name="文本框 22"/>
          <p:cNvSpPr txBox="1"/>
          <p:nvPr/>
        </p:nvSpPr>
        <p:spPr>
          <a:xfrm>
            <a:off x="7867650" y="553085"/>
            <a:ext cx="1892935" cy="306705"/>
          </a:xfrm>
          <a:prstGeom prst="rect">
            <a:avLst/>
          </a:prstGeom>
          <a:noFill/>
        </p:spPr>
        <p:txBody>
          <a:bodyPr wrap="square" rtlCol="0">
            <a:spAutoFit/>
          </a:bodyPr>
          <a:p>
            <a:r>
              <a:rPr lang="zh-CN" altLang="en-US" sz="1400">
                <a:solidFill>
                  <a:schemeClr val="bg1"/>
                </a:solidFill>
              </a:rPr>
              <a:t>精确度还是</a:t>
            </a:r>
            <a:r>
              <a:rPr lang="en-US" altLang="zh-CN" sz="1400">
                <a:solidFill>
                  <a:schemeClr val="bg1"/>
                </a:solidFill>
              </a:rPr>
              <a:t>82%</a:t>
            </a:r>
            <a:r>
              <a:rPr lang="zh-CN" altLang="en-US" sz="1400">
                <a:solidFill>
                  <a:schemeClr val="bg1"/>
                </a:solidFill>
              </a:rPr>
              <a:t>左右</a:t>
            </a:r>
            <a:endParaRPr lang="zh-CN" altLang="en-US" sz="1400">
              <a:solidFill>
                <a:schemeClr val="bg1"/>
              </a:solidFill>
            </a:endParaRPr>
          </a:p>
        </p:txBody>
      </p:sp>
      <p:pic>
        <p:nvPicPr>
          <p:cNvPr id="26" name="图片 25"/>
          <p:cNvPicPr>
            <a:picLocks noChangeAspect="1"/>
          </p:cNvPicPr>
          <p:nvPr>
            <p:custDataLst>
              <p:tags r:id="rId18"/>
            </p:custDataLst>
          </p:nvPr>
        </p:nvPicPr>
        <p:blipFill>
          <a:blip r:embed="rId12"/>
          <a:stretch>
            <a:fillRect/>
          </a:stretch>
        </p:blipFill>
        <p:spPr>
          <a:xfrm>
            <a:off x="8374380" y="2881630"/>
            <a:ext cx="1635125" cy="594995"/>
          </a:xfrm>
          <a:prstGeom prst="rect">
            <a:avLst/>
          </a:prstGeom>
        </p:spPr>
      </p:pic>
      <p:sp>
        <p:nvSpPr>
          <p:cNvPr id="27" name="文本框 26"/>
          <p:cNvSpPr txBox="1"/>
          <p:nvPr>
            <p:custDataLst>
              <p:tags r:id="rId19"/>
            </p:custDataLst>
          </p:nvPr>
        </p:nvSpPr>
        <p:spPr>
          <a:xfrm>
            <a:off x="8354060" y="3025775"/>
            <a:ext cx="1892935" cy="306705"/>
          </a:xfrm>
          <a:prstGeom prst="rect">
            <a:avLst/>
          </a:prstGeom>
          <a:noFill/>
        </p:spPr>
        <p:txBody>
          <a:bodyPr wrap="square" rtlCol="0">
            <a:spAutoFit/>
          </a:bodyPr>
          <a:p>
            <a:r>
              <a:rPr lang="zh-CN" altLang="en-US" sz="1400">
                <a:solidFill>
                  <a:schemeClr val="bg1"/>
                </a:solidFill>
              </a:rPr>
              <a:t>精确度在</a:t>
            </a:r>
            <a:r>
              <a:rPr lang="en-US" altLang="zh-CN" sz="1400">
                <a:solidFill>
                  <a:schemeClr val="bg1"/>
                </a:solidFill>
              </a:rPr>
              <a:t>90%</a:t>
            </a:r>
            <a:r>
              <a:rPr lang="zh-CN" altLang="en-US" sz="1400">
                <a:solidFill>
                  <a:schemeClr val="bg1"/>
                </a:solidFill>
              </a:rPr>
              <a:t>左右</a:t>
            </a:r>
            <a:endParaRPr lang="zh-CN" altLang="en-US" sz="1400">
              <a:solidFill>
                <a:schemeClr val="bg1"/>
              </a:solidFill>
            </a:endParaRPr>
          </a:p>
        </p:txBody>
      </p:sp>
      <p:cxnSp>
        <p:nvCxnSpPr>
          <p:cNvPr id="28" name="直接连接符 27"/>
          <p:cNvCxnSpPr/>
          <p:nvPr/>
        </p:nvCxnSpPr>
        <p:spPr>
          <a:xfrm flipV="1">
            <a:off x="6539865" y="408940"/>
            <a:ext cx="1276350" cy="453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565265" y="904240"/>
            <a:ext cx="1322705" cy="15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6978650" y="2809875"/>
            <a:ext cx="1447165" cy="55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986905" y="3529965"/>
            <a:ext cx="1438910" cy="141605"/>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custDataLst>
              <p:tags r:id="rId20"/>
            </p:custDataLst>
          </p:nvPr>
        </p:nvPicPr>
        <p:blipFill>
          <a:blip r:embed="rId21"/>
          <a:stretch>
            <a:fillRect/>
          </a:stretch>
        </p:blipFill>
        <p:spPr>
          <a:xfrm>
            <a:off x="5727700" y="3937635"/>
            <a:ext cx="4373880" cy="1717040"/>
          </a:xfrm>
          <a:prstGeom prst="rect">
            <a:avLst/>
          </a:prstGeom>
        </p:spPr>
      </p:pic>
      <p:pic>
        <p:nvPicPr>
          <p:cNvPr id="35" name="图片 34"/>
          <p:cNvPicPr>
            <a:picLocks noChangeAspect="1"/>
          </p:cNvPicPr>
          <p:nvPr>
            <p:custDataLst>
              <p:tags r:id="rId22"/>
            </p:custDataLst>
          </p:nvPr>
        </p:nvPicPr>
        <p:blipFill>
          <a:blip r:embed="rId12"/>
          <a:stretch>
            <a:fillRect/>
          </a:stretch>
        </p:blipFill>
        <p:spPr>
          <a:xfrm>
            <a:off x="7682865" y="4934585"/>
            <a:ext cx="1635125" cy="594995"/>
          </a:xfrm>
          <a:prstGeom prst="rect">
            <a:avLst/>
          </a:prstGeom>
        </p:spPr>
      </p:pic>
      <p:sp>
        <p:nvSpPr>
          <p:cNvPr id="36" name="文本框 35"/>
          <p:cNvSpPr txBox="1"/>
          <p:nvPr>
            <p:custDataLst>
              <p:tags r:id="rId23"/>
            </p:custDataLst>
          </p:nvPr>
        </p:nvSpPr>
        <p:spPr>
          <a:xfrm>
            <a:off x="7662545" y="5078730"/>
            <a:ext cx="1892935" cy="306705"/>
          </a:xfrm>
          <a:prstGeom prst="rect">
            <a:avLst/>
          </a:prstGeom>
          <a:noFill/>
        </p:spPr>
        <p:txBody>
          <a:bodyPr wrap="square" rtlCol="0">
            <a:spAutoFit/>
          </a:bodyPr>
          <a:p>
            <a:r>
              <a:rPr lang="zh-CN" altLang="en-US" sz="1400">
                <a:solidFill>
                  <a:schemeClr val="bg1"/>
                </a:solidFill>
              </a:rPr>
              <a:t>精确度在</a:t>
            </a:r>
            <a:r>
              <a:rPr lang="en-US" altLang="zh-CN" sz="1400">
                <a:solidFill>
                  <a:schemeClr val="bg1"/>
                </a:solidFill>
              </a:rPr>
              <a:t>88%</a:t>
            </a:r>
            <a:r>
              <a:rPr lang="zh-CN" altLang="en-US" sz="1400">
                <a:solidFill>
                  <a:schemeClr val="bg1"/>
                </a:solidFill>
              </a:rPr>
              <a:t>左右</a:t>
            </a:r>
            <a:endParaRPr lang="zh-CN" altLang="en-US" sz="1400">
              <a:solidFill>
                <a:schemeClr val="bg1"/>
              </a:solidFill>
            </a:endParaRPr>
          </a:p>
        </p:txBody>
      </p:sp>
      <p:cxnSp>
        <p:nvCxnSpPr>
          <p:cNvPr id="37" name="直接连接符 36"/>
          <p:cNvCxnSpPr/>
          <p:nvPr>
            <p:custDataLst>
              <p:tags r:id="rId24"/>
            </p:custDataLst>
          </p:nvPr>
        </p:nvCxnSpPr>
        <p:spPr>
          <a:xfrm flipV="1">
            <a:off x="6871970" y="4822825"/>
            <a:ext cx="810895"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25"/>
            </p:custDataLst>
          </p:nvPr>
        </p:nvCxnSpPr>
        <p:spPr>
          <a:xfrm flipV="1">
            <a:off x="6914515" y="5542915"/>
            <a:ext cx="768350" cy="6985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242180" y="1353599"/>
            <a:ext cx="5485893" cy="2872053"/>
          </a:xfrm>
          <a:prstGeom prst="rect">
            <a:avLst/>
          </a:prstGeom>
          <a:ln>
            <a:noFill/>
          </a:ln>
        </p:spPr>
      </p:pic>
      <p:sp>
        <p:nvSpPr>
          <p:cNvPr id="17" name="New shape"/>
          <p:cNvSpPr/>
          <p:nvPr/>
        </p:nvSpPr>
        <p:spPr>
          <a:xfrm>
            <a:off x="266700" y="317500"/>
            <a:ext cx="2509044" cy="7873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endParaRPr lang="zh-CN" sz="3200" b="1" dirty="0">
              <a:solidFill>
                <a:srgbClr val="333F50"/>
              </a:solidFill>
              <a:latin typeface="微软雅黑" panose="020B0503020204020204" charset="-122"/>
            </a:endParaRPr>
          </a:p>
        </p:txBody>
      </p:sp>
      <p:sp>
        <p:nvSpPr>
          <p:cNvPr id="19" name="New shape"/>
          <p:cNvSpPr/>
          <p:nvPr/>
        </p:nvSpPr>
        <p:spPr>
          <a:xfrm>
            <a:off x="355600" y="317500"/>
            <a:ext cx="3041650" cy="508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altLang="en-US" sz="2800" b="1" dirty="0">
                <a:solidFill>
                  <a:srgbClr val="333F50"/>
                </a:solidFill>
                <a:latin typeface="微软雅黑" panose="020B0503020204020204" charset="-122"/>
              </a:rPr>
              <a:t>模型训练</a:t>
            </a:r>
            <a:endParaRPr lang="zh-CN" altLang="zh-CN" sz="2800" b="1" dirty="0">
              <a:solidFill>
                <a:srgbClr val="333F50"/>
              </a:solidFill>
              <a:latin typeface="微软雅黑" panose="020B0503020204020204" charset="-122"/>
            </a:endParaRPr>
          </a:p>
        </p:txBody>
      </p:sp>
      <p:sp>
        <p:nvSpPr>
          <p:cNvPr id="11" name="文本框 10"/>
          <p:cNvSpPr txBox="1"/>
          <p:nvPr/>
        </p:nvSpPr>
        <p:spPr>
          <a:xfrm>
            <a:off x="2126784" y="2226273"/>
            <a:ext cx="184731" cy="323165"/>
          </a:xfrm>
          <a:prstGeom prst="rect">
            <a:avLst/>
          </a:prstGeom>
          <a:noFill/>
        </p:spPr>
        <p:txBody>
          <a:bodyPr wrap="none" rtlCol="0">
            <a:spAutoFit/>
          </a:bodyPr>
          <a:lstStyle/>
          <a:p>
            <a:endParaRPr lang="zh-CN" altLang="en-US" dirty="0"/>
          </a:p>
        </p:txBody>
      </p:sp>
      <p:sp>
        <p:nvSpPr>
          <p:cNvPr id="12" name="文本框 11"/>
          <p:cNvSpPr txBox="1"/>
          <p:nvPr/>
        </p:nvSpPr>
        <p:spPr>
          <a:xfrm>
            <a:off x="266701" y="1332755"/>
            <a:ext cx="5485892" cy="3144451"/>
          </a:xfrm>
          <a:prstGeom prst="rect">
            <a:avLst/>
          </a:prstGeom>
          <a:noFill/>
        </p:spPr>
        <p:txBody>
          <a:bodyPr wrap="square" rtlCol="0">
            <a:spAutoFit/>
          </a:bodyPr>
          <a:lstStyle/>
          <a:p>
            <a:pPr marL="342900" lvl="0" indent="-342900" algn="just">
              <a:lnSpc>
                <a:spcPts val="2000"/>
              </a:lnSpc>
              <a:buFont typeface="+mj-lt"/>
              <a:buAutoNum type="arabicPeriod"/>
            </a:pPr>
            <a:r>
              <a:rPr lang="zh-CN" altLang="zh-CN" sz="1600" kern="100" dirty="0">
                <a:solidFill>
                  <a:schemeClr val="bg1"/>
                </a:solidFill>
                <a:effectLst/>
                <a:latin typeface="Times New Roman" panose="02020603050405020304" pitchFamily="18" charset="0"/>
                <a:ea typeface="宋体" panose="02010600030101010101" pitchFamily="2" charset="-122"/>
              </a:rPr>
              <a:t>读取</a:t>
            </a:r>
            <a:r>
              <a:rPr lang="en-US" altLang="zh-CN" sz="1600" kern="100" dirty="0">
                <a:solidFill>
                  <a:schemeClr val="bg1"/>
                </a:solidFill>
                <a:effectLst/>
                <a:latin typeface="Times New Roman" panose="02020603050405020304" pitchFamily="18" charset="0"/>
                <a:ea typeface="宋体" panose="02010600030101010101" pitchFamily="2" charset="-122"/>
              </a:rPr>
              <a:t>Excel</a:t>
            </a:r>
            <a:r>
              <a:rPr lang="zh-CN" altLang="zh-CN" sz="1600" kern="100" dirty="0">
                <a:solidFill>
                  <a:schemeClr val="bg1"/>
                </a:solidFill>
                <a:effectLst/>
                <a:latin typeface="Times New Roman" panose="02020603050405020304" pitchFamily="18" charset="0"/>
                <a:ea typeface="宋体" panose="02010600030101010101" pitchFamily="2" charset="-122"/>
              </a:rPr>
              <a:t>数据</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zh-CN" sz="1600" kern="100" dirty="0">
                <a:solidFill>
                  <a:schemeClr val="bg1"/>
                </a:solidFill>
                <a:effectLst/>
                <a:latin typeface="Times New Roman" panose="02020603050405020304" pitchFamily="18" charset="0"/>
                <a:ea typeface="宋体" panose="02010600030101010101" pitchFamily="2" charset="-122"/>
              </a:rPr>
              <a:t>获取输入特征</a:t>
            </a:r>
            <a:r>
              <a:rPr lang="en-US" altLang="zh-CN" sz="1600" kern="100" dirty="0" err="1">
                <a:solidFill>
                  <a:schemeClr val="bg1"/>
                </a:solidFill>
                <a:effectLst/>
                <a:latin typeface="Times New Roman" panose="02020603050405020304" pitchFamily="18" charset="0"/>
                <a:ea typeface="宋体" panose="02010600030101010101" pitchFamily="2" charset="-122"/>
              </a:rPr>
              <a:t>x_data</a:t>
            </a:r>
            <a:r>
              <a:rPr lang="zh-CN" altLang="zh-CN" sz="1600" kern="100" dirty="0">
                <a:solidFill>
                  <a:schemeClr val="bg1"/>
                </a:solidFill>
                <a:effectLst/>
                <a:latin typeface="Times New Roman" panose="02020603050405020304" pitchFamily="18" charset="0"/>
                <a:ea typeface="宋体" panose="02010600030101010101" pitchFamily="2" charset="-122"/>
              </a:rPr>
              <a:t>和目标</a:t>
            </a:r>
            <a:r>
              <a:rPr lang="en-US" altLang="zh-CN" sz="1600" kern="100" dirty="0" err="1">
                <a:solidFill>
                  <a:schemeClr val="bg1"/>
                </a:solidFill>
                <a:effectLst/>
                <a:latin typeface="Times New Roman" panose="02020603050405020304" pitchFamily="18" charset="0"/>
                <a:ea typeface="宋体" panose="02010600030101010101" pitchFamily="2" charset="-122"/>
              </a:rPr>
              <a:t>y_data</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zh-CN" sz="1600" kern="100" dirty="0">
                <a:solidFill>
                  <a:schemeClr val="bg1"/>
                </a:solidFill>
                <a:effectLst/>
                <a:latin typeface="Times New Roman" panose="02020603050405020304" pitchFamily="18" charset="0"/>
                <a:ea typeface="宋体" panose="02010600030101010101" pitchFamily="2" charset="-122"/>
              </a:rPr>
              <a:t>将</a:t>
            </a:r>
            <a:r>
              <a:rPr lang="en-US" altLang="zh-CN" sz="1600" kern="100" dirty="0" err="1">
                <a:solidFill>
                  <a:schemeClr val="bg1"/>
                </a:solidFill>
                <a:effectLst/>
                <a:latin typeface="Times New Roman" panose="02020603050405020304" pitchFamily="18" charset="0"/>
                <a:ea typeface="宋体" panose="02010600030101010101" pitchFamily="2" charset="-122"/>
              </a:rPr>
              <a:t>x_data</a:t>
            </a:r>
            <a:r>
              <a:rPr lang="zh-CN" altLang="zh-CN" sz="1600" kern="100" dirty="0">
                <a:solidFill>
                  <a:schemeClr val="bg1"/>
                </a:solidFill>
                <a:effectLst/>
                <a:latin typeface="Times New Roman" panose="02020603050405020304" pitchFamily="18" charset="0"/>
                <a:ea typeface="宋体" panose="02010600030101010101" pitchFamily="2" charset="-122"/>
              </a:rPr>
              <a:t>和</a:t>
            </a:r>
            <a:r>
              <a:rPr lang="en-US" altLang="zh-CN" sz="1600" kern="100" dirty="0" err="1">
                <a:solidFill>
                  <a:schemeClr val="bg1"/>
                </a:solidFill>
                <a:effectLst/>
                <a:latin typeface="Times New Roman" panose="02020603050405020304" pitchFamily="18" charset="0"/>
                <a:ea typeface="宋体" panose="02010600030101010101" pitchFamily="2" charset="-122"/>
              </a:rPr>
              <a:t>y_data</a:t>
            </a:r>
            <a:r>
              <a:rPr lang="zh-CN" altLang="zh-CN" sz="1600" kern="100" dirty="0">
                <a:solidFill>
                  <a:schemeClr val="bg1"/>
                </a:solidFill>
                <a:effectLst/>
                <a:latin typeface="Times New Roman" panose="02020603050405020304" pitchFamily="18" charset="0"/>
                <a:ea typeface="宋体" panose="02010600030101010101" pitchFamily="2" charset="-122"/>
              </a:rPr>
              <a:t>转换为</a:t>
            </a:r>
            <a:r>
              <a:rPr lang="en-US" altLang="zh-CN" sz="1600" kern="100" dirty="0">
                <a:solidFill>
                  <a:schemeClr val="bg1"/>
                </a:solidFill>
                <a:effectLst/>
                <a:latin typeface="Times New Roman" panose="02020603050405020304" pitchFamily="18" charset="0"/>
                <a:ea typeface="宋体" panose="02010600030101010101" pitchFamily="2" charset="-122"/>
              </a:rPr>
              <a:t>TensorFlow tensor</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zh-CN" sz="1600" kern="100" dirty="0">
                <a:solidFill>
                  <a:schemeClr val="bg1"/>
                </a:solidFill>
                <a:effectLst/>
                <a:latin typeface="Times New Roman" panose="02020603050405020304" pitchFamily="18" charset="0"/>
                <a:ea typeface="宋体" panose="02010600030101010101" pitchFamily="2" charset="-122"/>
              </a:rPr>
              <a:t>构建</a:t>
            </a:r>
            <a:r>
              <a:rPr lang="en-US" altLang="zh-CN" sz="1600" kern="100" dirty="0">
                <a:solidFill>
                  <a:schemeClr val="bg1"/>
                </a:solidFill>
                <a:effectLst/>
                <a:latin typeface="Times New Roman" panose="02020603050405020304" pitchFamily="18" charset="0"/>
                <a:ea typeface="宋体" panose="02010600030101010101" pitchFamily="2" charset="-122"/>
              </a:rPr>
              <a:t> fully connected </a:t>
            </a:r>
            <a:r>
              <a:rPr lang="zh-CN" altLang="zh-CN" sz="1600" kern="100" dirty="0">
                <a:solidFill>
                  <a:schemeClr val="bg1"/>
                </a:solidFill>
                <a:effectLst/>
                <a:latin typeface="Times New Roman" panose="02020603050405020304" pitchFamily="18" charset="0"/>
                <a:ea typeface="宋体" panose="02010600030101010101" pitchFamily="2" charset="-122"/>
              </a:rPr>
              <a:t>神经网络模型</a:t>
            </a:r>
            <a:r>
              <a:rPr lang="en-US" altLang="zh-CN" sz="1600" kern="100" dirty="0">
                <a:solidFill>
                  <a:schemeClr val="bg1"/>
                </a:solidFill>
                <a:effectLst/>
                <a:latin typeface="Times New Roman" panose="02020603050405020304" pitchFamily="18" charset="0"/>
                <a:ea typeface="宋体" panose="02010600030101010101" pitchFamily="2" charset="-122"/>
              </a:rPr>
              <a:t>:</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pPr marL="742950" lvl="1" indent="-285750" algn="just">
              <a:lnSpc>
                <a:spcPts val="2000"/>
              </a:lnSpc>
              <a:buFont typeface="Arial" panose="020B0604020202020204" pitchFamily="34" charset="0"/>
              <a:buChar char="–"/>
            </a:pPr>
            <a:r>
              <a:rPr lang="zh-CN" altLang="zh-CN" sz="1600" kern="100" dirty="0">
                <a:solidFill>
                  <a:schemeClr val="bg1"/>
                </a:solidFill>
                <a:effectLst/>
                <a:latin typeface="Times New Roman" panose="02020603050405020304" pitchFamily="18" charset="0"/>
                <a:ea typeface="宋体" panose="02010600030101010101" pitchFamily="2" charset="-122"/>
              </a:rPr>
              <a:t>输入层</a:t>
            </a:r>
            <a:r>
              <a:rPr lang="en-US" altLang="zh-CN" sz="1600" kern="100" dirty="0">
                <a:solidFill>
                  <a:schemeClr val="bg1"/>
                </a:solidFill>
                <a:effectLst/>
                <a:latin typeface="Times New Roman" panose="02020603050405020304" pitchFamily="18" charset="0"/>
                <a:ea typeface="宋体" panose="02010600030101010101" pitchFamily="2" charset="-122"/>
              </a:rPr>
              <a:t>: Dense(64, activation='</a:t>
            </a:r>
            <a:r>
              <a:rPr lang="en-US" altLang="zh-CN" sz="1600" kern="100" dirty="0" err="1">
                <a:solidFill>
                  <a:schemeClr val="bg1"/>
                </a:solidFill>
                <a:effectLst/>
                <a:latin typeface="Times New Roman" panose="02020603050405020304" pitchFamily="18" charset="0"/>
                <a:ea typeface="宋体" panose="02010600030101010101" pitchFamily="2" charset="-122"/>
              </a:rPr>
              <a:t>relu</a:t>
            </a:r>
            <a:r>
              <a:rPr lang="en-US" altLang="zh-CN" sz="1600" kern="100" dirty="0">
                <a:solidFill>
                  <a:schemeClr val="bg1"/>
                </a:solidFill>
                <a:effectLst/>
                <a:latin typeface="Times New Roman" panose="02020603050405020304" pitchFamily="18" charset="0"/>
                <a:ea typeface="宋体" panose="02010600030101010101" pitchFamily="2" charset="-122"/>
              </a:rPr>
              <a:t>’, </a:t>
            </a:r>
            <a:endParaRPr lang="en-US" altLang="zh-CN" sz="1600" kern="100" dirty="0">
              <a:solidFill>
                <a:schemeClr val="bg1"/>
              </a:solidFill>
              <a:effectLst/>
              <a:latin typeface="Times New Roman" panose="02020603050405020304" pitchFamily="18" charset="0"/>
              <a:ea typeface="宋体" panose="02010600030101010101" pitchFamily="2" charset="-122"/>
            </a:endParaRPr>
          </a:p>
          <a:p>
            <a:pPr lvl="1" algn="just">
              <a:lnSpc>
                <a:spcPts val="2000"/>
              </a:lnSpc>
            </a:pPr>
            <a:r>
              <a:rPr lang="en-US" altLang="zh-CN" sz="1600" kern="100" dirty="0">
                <a:solidFill>
                  <a:schemeClr val="bg1"/>
                </a:solidFill>
                <a:latin typeface="Times New Roman" panose="02020603050405020304" pitchFamily="18" charset="0"/>
                <a:ea typeface="宋体" panose="02010600030101010101" pitchFamily="2" charset="-122"/>
              </a:rPr>
              <a:t>                   </a:t>
            </a:r>
            <a:r>
              <a:rPr lang="en-US" altLang="zh-CN" sz="1600" kern="100" dirty="0" err="1">
                <a:solidFill>
                  <a:schemeClr val="bg1"/>
                </a:solidFill>
                <a:effectLst/>
                <a:latin typeface="Times New Roman" panose="02020603050405020304" pitchFamily="18" charset="0"/>
                <a:ea typeface="宋体" panose="02010600030101010101" pitchFamily="2" charset="-122"/>
              </a:rPr>
              <a:t>input_shape</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en-US" altLang="zh-CN" sz="1600" kern="100" dirty="0" err="1">
                <a:solidFill>
                  <a:schemeClr val="bg1"/>
                </a:solidFill>
                <a:effectLst/>
                <a:latin typeface="Times New Roman" panose="02020603050405020304" pitchFamily="18" charset="0"/>
                <a:ea typeface="宋体" panose="02010600030101010101" pitchFamily="2" charset="-122"/>
              </a:rPr>
              <a:t>x_data.shape</a:t>
            </a:r>
            <a:r>
              <a:rPr lang="en-US" altLang="zh-CN" sz="1600" kern="100" dirty="0">
                <a:solidFill>
                  <a:schemeClr val="bg1"/>
                </a:solidFill>
                <a:effectLst/>
                <a:latin typeface="Times New Roman" panose="02020603050405020304" pitchFamily="18" charset="0"/>
                <a:ea typeface="宋体" panose="02010600030101010101" pitchFamily="2" charset="-122"/>
              </a:rPr>
              <a:t>[1:])</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pPr marL="742950" lvl="1" indent="-285750" algn="just">
              <a:lnSpc>
                <a:spcPts val="2000"/>
              </a:lnSpc>
              <a:buFont typeface="Arial" panose="020B0604020202020204" pitchFamily="34" charset="0"/>
              <a:buChar char="–"/>
            </a:pPr>
            <a:r>
              <a:rPr lang="zh-CN" altLang="zh-CN" sz="1600" kern="100" dirty="0">
                <a:solidFill>
                  <a:schemeClr val="bg1"/>
                </a:solidFill>
                <a:effectLst/>
                <a:latin typeface="Times New Roman" panose="02020603050405020304" pitchFamily="18" charset="0"/>
                <a:ea typeface="宋体" panose="02010600030101010101" pitchFamily="2" charset="-122"/>
              </a:rPr>
              <a:t>隐藏层</a:t>
            </a:r>
            <a:r>
              <a:rPr lang="en-US" altLang="zh-CN" sz="1600" kern="100" dirty="0">
                <a:solidFill>
                  <a:schemeClr val="bg1"/>
                </a:solidFill>
                <a:effectLst/>
                <a:latin typeface="Times New Roman" panose="02020603050405020304" pitchFamily="18" charset="0"/>
                <a:ea typeface="宋体" panose="02010600030101010101" pitchFamily="2" charset="-122"/>
              </a:rPr>
              <a:t>: Dense(32, activation='</a:t>
            </a:r>
            <a:r>
              <a:rPr lang="en-US" altLang="zh-CN" sz="1600" kern="100" dirty="0" err="1">
                <a:solidFill>
                  <a:schemeClr val="bg1"/>
                </a:solidFill>
                <a:effectLst/>
                <a:latin typeface="Times New Roman" panose="02020603050405020304" pitchFamily="18" charset="0"/>
                <a:ea typeface="宋体" panose="02010600030101010101" pitchFamily="2" charset="-122"/>
              </a:rPr>
              <a:t>relu</a:t>
            </a:r>
            <a:r>
              <a:rPr lang="en-US" altLang="zh-CN" sz="1600" kern="100" dirty="0">
                <a:solidFill>
                  <a:schemeClr val="bg1"/>
                </a:solidFill>
                <a:effectLst/>
                <a:latin typeface="Times New Roman" panose="02020603050405020304" pitchFamily="18" charset="0"/>
                <a:ea typeface="宋体" panose="02010600030101010101" pitchFamily="2" charset="-122"/>
              </a:rPr>
              <a:t>')</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pPr marL="742950" lvl="1" indent="-285750" algn="just">
              <a:lnSpc>
                <a:spcPts val="2000"/>
              </a:lnSpc>
              <a:buFont typeface="Arial" panose="020B0604020202020204" pitchFamily="34" charset="0"/>
              <a:buChar char="–"/>
            </a:pPr>
            <a:r>
              <a:rPr lang="zh-CN" altLang="zh-CN" sz="1600" kern="100" dirty="0">
                <a:solidFill>
                  <a:schemeClr val="bg1"/>
                </a:solidFill>
                <a:effectLst/>
                <a:latin typeface="Times New Roman" panose="02020603050405020304" pitchFamily="18" charset="0"/>
                <a:ea typeface="宋体" panose="02010600030101010101" pitchFamily="2" charset="-122"/>
              </a:rPr>
              <a:t>输出层</a:t>
            </a:r>
            <a:r>
              <a:rPr lang="en-US" altLang="zh-CN" sz="1600" kern="100" dirty="0">
                <a:solidFill>
                  <a:schemeClr val="bg1"/>
                </a:solidFill>
                <a:effectLst/>
                <a:latin typeface="Times New Roman" panose="02020603050405020304" pitchFamily="18" charset="0"/>
                <a:ea typeface="宋体" panose="02010600030101010101" pitchFamily="2" charset="-122"/>
              </a:rPr>
              <a:t>: Dense(1)</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zh-CN" sz="1600" kern="100" dirty="0">
                <a:solidFill>
                  <a:schemeClr val="bg1"/>
                </a:solidFill>
                <a:effectLst/>
                <a:latin typeface="Times New Roman" panose="02020603050405020304" pitchFamily="18" charset="0"/>
                <a:ea typeface="宋体" panose="02010600030101010101" pitchFamily="2" charset="-122"/>
              </a:rPr>
              <a:t>编译模型</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zh-CN" sz="1600" kern="100" dirty="0">
                <a:solidFill>
                  <a:schemeClr val="bg1"/>
                </a:solidFill>
                <a:effectLst/>
                <a:latin typeface="Times New Roman" panose="02020603050405020304" pitchFamily="18" charset="0"/>
                <a:ea typeface="宋体" panose="02010600030101010101" pitchFamily="2" charset="-122"/>
              </a:rPr>
              <a:t>选择优化器为</a:t>
            </a:r>
            <a:r>
              <a:rPr lang="en-US" altLang="zh-CN" sz="1600" kern="100" dirty="0" err="1">
                <a:solidFill>
                  <a:schemeClr val="bg1"/>
                </a:solidFill>
                <a:effectLst/>
                <a:latin typeface="Times New Roman" panose="02020603050405020304" pitchFamily="18" charset="0"/>
                <a:ea typeface="宋体" panose="02010600030101010101" pitchFamily="2" charset="-122"/>
              </a:rPr>
              <a:t>adam</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zh-CN" sz="1600" kern="100" dirty="0">
                <a:solidFill>
                  <a:schemeClr val="bg1"/>
                </a:solidFill>
                <a:effectLst/>
                <a:latin typeface="Times New Roman" panose="02020603050405020304" pitchFamily="18" charset="0"/>
                <a:ea typeface="宋体" panose="02010600030101010101" pitchFamily="2" charset="-122"/>
              </a:rPr>
              <a:t>损失函数为</a:t>
            </a:r>
            <a:r>
              <a:rPr lang="en-US" altLang="zh-CN" sz="1600" kern="100" dirty="0" err="1">
                <a:solidFill>
                  <a:schemeClr val="bg1"/>
                </a:solidFill>
                <a:effectLst/>
                <a:latin typeface="Times New Roman" panose="02020603050405020304" pitchFamily="18" charset="0"/>
                <a:ea typeface="宋体" panose="02010600030101010101" pitchFamily="2" charset="-122"/>
              </a:rPr>
              <a:t>mse</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zh-CN" sz="1600" kern="100" dirty="0">
                <a:solidFill>
                  <a:schemeClr val="bg1"/>
                </a:solidFill>
                <a:effectLst/>
                <a:latin typeface="Times New Roman" panose="02020603050405020304" pitchFamily="18" charset="0"/>
                <a:ea typeface="宋体" panose="02010600030101010101" pitchFamily="2" charset="-122"/>
              </a:rPr>
              <a:t>均方误差</a:t>
            </a:r>
            <a:r>
              <a:rPr lang="en-US" altLang="zh-CN" sz="1600" kern="100" dirty="0">
                <a:solidFill>
                  <a:schemeClr val="bg1"/>
                </a:solidFill>
                <a:effectLst/>
                <a:latin typeface="Times New Roman" panose="02020603050405020304" pitchFamily="18" charset="0"/>
                <a:ea typeface="宋体" panose="02010600030101010101" pitchFamily="2" charset="-122"/>
              </a:rPr>
              <a:t>)</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zh-CN" sz="1600" kern="100" dirty="0">
                <a:solidFill>
                  <a:schemeClr val="bg1"/>
                </a:solidFill>
                <a:effectLst/>
                <a:latin typeface="Times New Roman" panose="02020603050405020304" pitchFamily="18" charset="0"/>
                <a:ea typeface="宋体" panose="02010600030101010101" pitchFamily="2" charset="-122"/>
              </a:rPr>
              <a:t>训练模型</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zh-CN" sz="1600" kern="100" dirty="0">
                <a:solidFill>
                  <a:schemeClr val="bg1"/>
                </a:solidFill>
                <a:effectLst/>
                <a:latin typeface="Times New Roman" panose="02020603050405020304" pitchFamily="18" charset="0"/>
                <a:ea typeface="宋体" panose="02010600030101010101" pitchFamily="2" charset="-122"/>
              </a:rPr>
              <a:t>迭代</a:t>
            </a:r>
            <a:r>
              <a:rPr lang="en-US" altLang="zh-CN" sz="1600" kern="100" dirty="0">
                <a:solidFill>
                  <a:schemeClr val="bg1"/>
                </a:solidFill>
                <a:effectLst/>
                <a:latin typeface="Times New Roman" panose="02020603050405020304" pitchFamily="18" charset="0"/>
                <a:ea typeface="宋体" panose="02010600030101010101" pitchFamily="2" charset="-122"/>
              </a:rPr>
              <a:t>280</a:t>
            </a:r>
            <a:r>
              <a:rPr lang="zh-CN" altLang="zh-CN" sz="1600" kern="100" dirty="0">
                <a:solidFill>
                  <a:schemeClr val="bg1"/>
                </a:solidFill>
                <a:effectLst/>
                <a:latin typeface="Times New Roman" panose="02020603050405020304" pitchFamily="18" charset="0"/>
                <a:ea typeface="宋体" panose="02010600030101010101" pitchFamily="2" charset="-122"/>
              </a:rPr>
              <a:t>次</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zh-CN" sz="1600" kern="100" dirty="0">
                <a:solidFill>
                  <a:schemeClr val="bg1"/>
                </a:solidFill>
                <a:effectLst/>
                <a:latin typeface="Times New Roman" panose="02020603050405020304" pitchFamily="18" charset="0"/>
                <a:ea typeface="宋体" panose="02010600030101010101" pitchFamily="2" charset="-122"/>
              </a:rPr>
              <a:t>验证集比例为</a:t>
            </a:r>
            <a:r>
              <a:rPr lang="en-US" altLang="zh-CN" sz="1600" kern="100" dirty="0">
                <a:solidFill>
                  <a:schemeClr val="bg1"/>
                </a:solidFill>
                <a:effectLst/>
                <a:latin typeface="Times New Roman" panose="02020603050405020304" pitchFamily="18" charset="0"/>
                <a:ea typeface="宋体" panose="02010600030101010101" pitchFamily="2" charset="-122"/>
              </a:rPr>
              <a:t>0.2</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zh-CN" sz="1600" kern="100" dirty="0">
                <a:solidFill>
                  <a:schemeClr val="bg1"/>
                </a:solidFill>
                <a:effectLst/>
                <a:latin typeface="Times New Roman" panose="02020603050405020304" pitchFamily="18" charset="0"/>
                <a:ea typeface="宋体" panose="02010600030101010101" pitchFamily="2" charset="-122"/>
              </a:rPr>
              <a:t>预测新输入</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zh-CN" sz="1600" kern="100" dirty="0">
                <a:solidFill>
                  <a:schemeClr val="bg1"/>
                </a:solidFill>
                <a:effectLst/>
                <a:latin typeface="Times New Roman" panose="02020603050405020304" pitchFamily="18" charset="0"/>
                <a:ea typeface="宋体" panose="02010600030101010101" pitchFamily="2" charset="-122"/>
              </a:rPr>
              <a:t>得到预测结果</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zh-CN" sz="1600" kern="100" dirty="0">
                <a:solidFill>
                  <a:schemeClr val="bg1"/>
                </a:solidFill>
                <a:effectLst/>
                <a:latin typeface="Times New Roman" panose="02020603050405020304" pitchFamily="18" charset="0"/>
                <a:ea typeface="宋体" panose="02010600030101010101" pitchFamily="2" charset="-122"/>
              </a:rPr>
              <a:t>保存模型权重和模型结构</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endParaRPr lang="zh-CN" altLang="en-US" dirty="0"/>
          </a:p>
        </p:txBody>
      </p:sp>
      <p:sp>
        <p:nvSpPr>
          <p:cNvPr id="13" name="New shape"/>
          <p:cNvSpPr/>
          <p:nvPr/>
        </p:nvSpPr>
        <p:spPr>
          <a:xfrm>
            <a:off x="759520" y="518278"/>
            <a:ext cx="2509044" cy="7873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endParaRPr lang="zh-CN" sz="3200" b="1" dirty="0">
              <a:solidFill>
                <a:srgbClr val="333F50"/>
              </a:solidFill>
              <a:latin typeface="微软雅黑" panose="020B0503020204020204" charset="-122"/>
            </a:endParaRPr>
          </a:p>
        </p:txBody>
      </p:sp>
      <p:sp>
        <p:nvSpPr>
          <p:cNvPr id="20" name="New shape"/>
          <p:cNvSpPr/>
          <p:nvPr/>
        </p:nvSpPr>
        <p:spPr>
          <a:xfrm>
            <a:off x="212728" y="1024690"/>
            <a:ext cx="3212232" cy="667792"/>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en-US" altLang="zh-CN" sz="1800" kern="100" dirty="0" err="1">
                <a:solidFill>
                  <a:schemeClr val="accent1">
                    <a:lumMod val="75000"/>
                  </a:schemeClr>
                </a:solidFill>
                <a:effectLst/>
                <a:latin typeface="Times New Roman" panose="02020603050405020304" pitchFamily="18" charset="0"/>
                <a:ea typeface="宋体" panose="02010600030101010101" pitchFamily="2" charset="-122"/>
              </a:rPr>
              <a:t>Tensorflow</a:t>
            </a:r>
            <a:r>
              <a:rPr lang="en-US" altLang="zh-CN" sz="1800" kern="100" dirty="0">
                <a:solidFill>
                  <a:schemeClr val="accent1">
                    <a:lumMod val="75000"/>
                  </a:schemeClr>
                </a:solidFill>
                <a:effectLst/>
                <a:latin typeface="Times New Roman" panose="02020603050405020304" pitchFamily="18" charset="0"/>
                <a:ea typeface="宋体" panose="02010600030101010101" pitchFamily="2" charset="-122"/>
              </a:rPr>
              <a:t> </a:t>
            </a:r>
            <a:r>
              <a:rPr lang="zh-CN" altLang="zh-CN" sz="1800"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构建基础模型</a:t>
            </a:r>
            <a:endParaRPr lang="zh-CN" sz="2800" b="1" dirty="0">
              <a:solidFill>
                <a:schemeClr val="accent1">
                  <a:lumMod val="75000"/>
                </a:schemeClr>
              </a:solidFill>
              <a:latin typeface="微软雅黑" panose="020B0503020204020204" charset="-122"/>
            </a:endParaRPr>
          </a:p>
        </p:txBody>
      </p:sp>
      <p:sp>
        <p:nvSpPr>
          <p:cNvPr id="22" name="New shape"/>
          <p:cNvSpPr/>
          <p:nvPr/>
        </p:nvSpPr>
        <p:spPr>
          <a:xfrm>
            <a:off x="5368032" y="615670"/>
            <a:ext cx="3212232" cy="667792"/>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1800" kern="100" dirty="0">
                <a:solidFill>
                  <a:schemeClr val="accent1">
                    <a:lumMod val="75000"/>
                  </a:schemeClr>
                </a:solidFill>
                <a:effectLst/>
                <a:latin typeface="Times New Roman" panose="02020603050405020304" pitchFamily="18" charset="0"/>
                <a:ea typeface="宋体" panose="02010600030101010101" pitchFamily="2" charset="-122"/>
              </a:rPr>
              <a:t>随机森林</a:t>
            </a:r>
            <a:r>
              <a:rPr lang="zh-CN" altLang="zh-CN" sz="1800" kern="100" dirty="0">
                <a:solidFill>
                  <a:schemeClr val="accent1">
                    <a:lumMod val="75000"/>
                  </a:schemeClr>
                </a:solidFill>
                <a:effectLst/>
                <a:latin typeface="Times New Roman" panose="02020603050405020304" pitchFamily="18" charset="0"/>
                <a:ea typeface="宋体" panose="02010600030101010101" pitchFamily="2" charset="-122"/>
                <a:cs typeface="Times New Roman" panose="02020603050405020304" pitchFamily="18" charset="0"/>
              </a:rPr>
              <a:t>模型</a:t>
            </a:r>
            <a:endParaRPr lang="zh-CN" sz="2800" b="1" dirty="0">
              <a:solidFill>
                <a:schemeClr val="accent1">
                  <a:lumMod val="75000"/>
                </a:schemeClr>
              </a:solidFill>
              <a:latin typeface="微软雅黑" panose="020B0503020204020204" charset="-122"/>
            </a:endParaRPr>
          </a:p>
        </p:txBody>
      </p:sp>
      <p:pic>
        <p:nvPicPr>
          <p:cNvPr id="23" name="New picture"/>
          <p:cNvPicPr/>
          <p:nvPr/>
        </p:nvPicPr>
        <p:blipFill>
          <a:blip r:embed="rId2"/>
          <a:srcRect/>
          <a:stretch>
            <a:fillRect/>
          </a:stretch>
        </p:blipFill>
        <p:spPr>
          <a:xfrm>
            <a:off x="6131993" y="964620"/>
            <a:ext cx="3672406" cy="3924151"/>
          </a:xfrm>
          <a:prstGeom prst="rect">
            <a:avLst/>
          </a:prstGeom>
          <a:ln>
            <a:noFill/>
          </a:ln>
        </p:spPr>
      </p:pic>
      <p:sp>
        <p:nvSpPr>
          <p:cNvPr id="24" name="文本框 23"/>
          <p:cNvSpPr txBox="1"/>
          <p:nvPr/>
        </p:nvSpPr>
        <p:spPr>
          <a:xfrm>
            <a:off x="6197168" y="1104894"/>
            <a:ext cx="3720652" cy="3924151"/>
          </a:xfrm>
          <a:prstGeom prst="rect">
            <a:avLst/>
          </a:prstGeom>
          <a:noFill/>
        </p:spPr>
        <p:txBody>
          <a:bodyPr wrap="square" rtlCol="0">
            <a:spAutoFit/>
          </a:bodyPr>
          <a:lstStyle/>
          <a:p>
            <a:pPr marL="342900" lvl="0" indent="-342900">
              <a:buFont typeface="+mj-lt"/>
              <a:buAutoNum type="arabicPeriod"/>
            </a:pPr>
            <a:r>
              <a:rPr lang="zh-CN" altLang="zh-CN" sz="1800" kern="100" dirty="0">
                <a:solidFill>
                  <a:schemeClr val="bg1"/>
                </a:solidFill>
                <a:effectLst/>
                <a:latin typeface="Times New Roman" panose="02020603050405020304" pitchFamily="18" charset="0"/>
                <a:ea typeface="宋体" panose="02010600030101010101" pitchFamily="2" charset="-122"/>
              </a:rPr>
              <a:t>读取</a:t>
            </a:r>
            <a:r>
              <a:rPr lang="en-US" altLang="zh-CN" sz="1800" kern="100" dirty="0">
                <a:solidFill>
                  <a:schemeClr val="bg1"/>
                </a:solidFill>
                <a:effectLst/>
                <a:latin typeface="Times New Roman" panose="02020603050405020304" pitchFamily="18" charset="0"/>
                <a:ea typeface="宋体" panose="02010600030101010101" pitchFamily="2" charset="-122"/>
              </a:rPr>
              <a:t>Excel</a:t>
            </a:r>
            <a:r>
              <a:rPr lang="zh-CN" altLang="zh-CN" sz="1800" kern="100" dirty="0">
                <a:solidFill>
                  <a:schemeClr val="bg1"/>
                </a:solidFill>
                <a:effectLst/>
                <a:latin typeface="Times New Roman" panose="02020603050405020304" pitchFamily="18" charset="0"/>
                <a:ea typeface="宋体" panose="02010600030101010101" pitchFamily="2" charset="-122"/>
              </a:rPr>
              <a:t>数据</a:t>
            </a:r>
            <a:r>
              <a:rPr lang="en-US" altLang="zh-CN" sz="1800" kern="100" dirty="0">
                <a:solidFill>
                  <a:schemeClr val="bg1"/>
                </a:solidFill>
                <a:effectLst/>
                <a:latin typeface="Times New Roman" panose="02020603050405020304" pitchFamily="18" charset="0"/>
                <a:ea typeface="宋体" panose="02010600030101010101" pitchFamily="2" charset="-122"/>
              </a:rPr>
              <a:t>,</a:t>
            </a:r>
            <a:r>
              <a:rPr lang="zh-CN" altLang="zh-CN" sz="1800" kern="100" dirty="0">
                <a:solidFill>
                  <a:schemeClr val="bg1"/>
                </a:solidFill>
                <a:effectLst/>
                <a:latin typeface="Times New Roman" panose="02020603050405020304" pitchFamily="18" charset="0"/>
                <a:ea typeface="宋体" panose="02010600030101010101" pitchFamily="2" charset="-122"/>
              </a:rPr>
              <a:t>获取特征</a:t>
            </a:r>
            <a:r>
              <a:rPr lang="en-US" altLang="zh-CN" sz="1800" kern="100" dirty="0" err="1">
                <a:solidFill>
                  <a:schemeClr val="bg1"/>
                </a:solidFill>
                <a:effectLst/>
                <a:latin typeface="Times New Roman" panose="02020603050405020304" pitchFamily="18" charset="0"/>
                <a:ea typeface="宋体" panose="02010600030101010101" pitchFamily="2" charset="-122"/>
              </a:rPr>
              <a:t>x_data</a:t>
            </a:r>
            <a:r>
              <a:rPr lang="zh-CN" altLang="zh-CN" sz="1800" kern="100" dirty="0">
                <a:solidFill>
                  <a:schemeClr val="bg1"/>
                </a:solidFill>
                <a:effectLst/>
                <a:latin typeface="Times New Roman" panose="02020603050405020304" pitchFamily="18" charset="0"/>
                <a:ea typeface="宋体" panose="02010600030101010101" pitchFamily="2" charset="-122"/>
              </a:rPr>
              <a:t>和目标</a:t>
            </a:r>
            <a:r>
              <a:rPr lang="en-US" altLang="zh-CN" sz="1800" kern="100" dirty="0" err="1">
                <a:solidFill>
                  <a:schemeClr val="bg1"/>
                </a:solidFill>
                <a:effectLst/>
                <a:latin typeface="Times New Roman" panose="02020603050405020304" pitchFamily="18" charset="0"/>
                <a:ea typeface="宋体" panose="02010600030101010101" pitchFamily="2" charset="-122"/>
              </a:rPr>
              <a:t>y_data</a:t>
            </a:r>
            <a:endParaRPr lang="zh-CN" altLang="zh-CN" sz="1800" kern="100" dirty="0">
              <a:solidFill>
                <a:schemeClr val="bg1"/>
              </a:solidFill>
              <a:effectLst/>
              <a:latin typeface="Times New Roman" panose="02020603050405020304" pitchFamily="18" charset="0"/>
              <a:ea typeface="宋体" panose="02010600030101010101" pitchFamily="2" charset="-122"/>
            </a:endParaRPr>
          </a:p>
          <a:p>
            <a:pPr marL="342900" lvl="0" indent="-342900">
              <a:buFont typeface="+mj-lt"/>
              <a:buAutoNum type="arabicPeriod"/>
            </a:pPr>
            <a:r>
              <a:rPr lang="zh-CN" altLang="zh-CN" sz="1800" kern="100" dirty="0">
                <a:solidFill>
                  <a:schemeClr val="bg1"/>
                </a:solidFill>
                <a:effectLst/>
                <a:latin typeface="Times New Roman" panose="02020603050405020304" pitchFamily="18" charset="0"/>
                <a:ea typeface="宋体" panose="02010600030101010101" pitchFamily="2" charset="-122"/>
              </a:rPr>
              <a:t>训练集和测试集切分</a:t>
            </a:r>
            <a:r>
              <a:rPr lang="en-US" altLang="zh-CN" sz="1800" kern="100" dirty="0">
                <a:solidFill>
                  <a:schemeClr val="bg1"/>
                </a:solidFill>
                <a:effectLst/>
                <a:latin typeface="Times New Roman" panose="02020603050405020304" pitchFamily="18" charset="0"/>
                <a:ea typeface="宋体" panose="02010600030101010101" pitchFamily="2" charset="-122"/>
              </a:rPr>
              <a:t>,</a:t>
            </a:r>
            <a:r>
              <a:rPr lang="zh-CN" altLang="zh-CN" sz="1800" kern="100" dirty="0">
                <a:solidFill>
                  <a:schemeClr val="bg1"/>
                </a:solidFill>
                <a:effectLst/>
                <a:latin typeface="Times New Roman" panose="02020603050405020304" pitchFamily="18" charset="0"/>
                <a:ea typeface="宋体" panose="02010600030101010101" pitchFamily="2" charset="-122"/>
              </a:rPr>
              <a:t>比例为</a:t>
            </a:r>
            <a:r>
              <a:rPr lang="en-US" altLang="zh-CN" sz="1800" kern="100" dirty="0">
                <a:solidFill>
                  <a:schemeClr val="bg1"/>
                </a:solidFill>
                <a:effectLst/>
                <a:latin typeface="Times New Roman" panose="02020603050405020304" pitchFamily="18" charset="0"/>
                <a:ea typeface="宋体" panose="02010600030101010101" pitchFamily="2" charset="-122"/>
              </a:rPr>
              <a:t>8:2</a:t>
            </a:r>
            <a:endParaRPr lang="zh-CN" altLang="zh-CN" sz="1800" kern="100" dirty="0">
              <a:solidFill>
                <a:schemeClr val="bg1"/>
              </a:solidFill>
              <a:effectLst/>
              <a:latin typeface="Times New Roman" panose="02020603050405020304" pitchFamily="18" charset="0"/>
              <a:ea typeface="宋体" panose="02010600030101010101" pitchFamily="2" charset="-122"/>
            </a:endParaRPr>
          </a:p>
          <a:p>
            <a:pPr marL="342900" lvl="0" indent="-342900">
              <a:buFont typeface="+mj-lt"/>
              <a:buAutoNum type="arabicPeriod"/>
            </a:pPr>
            <a:r>
              <a:rPr lang="en-US" altLang="zh-CN" sz="1800" kern="100" dirty="0">
                <a:solidFill>
                  <a:schemeClr val="bg1"/>
                </a:solidFill>
                <a:effectLst/>
                <a:latin typeface="Times New Roman" panose="02020603050405020304" pitchFamily="18" charset="0"/>
                <a:ea typeface="宋体" panose="02010600030101010101" pitchFamily="2" charset="-122"/>
              </a:rPr>
              <a:t>L1</a:t>
            </a:r>
            <a:r>
              <a:rPr lang="zh-CN" altLang="zh-CN" sz="1800" kern="100" dirty="0">
                <a:solidFill>
                  <a:schemeClr val="bg1"/>
                </a:solidFill>
                <a:effectLst/>
                <a:latin typeface="Times New Roman" panose="02020603050405020304" pitchFamily="18" charset="0"/>
                <a:ea typeface="宋体" panose="02010600030101010101" pitchFamily="2" charset="-122"/>
              </a:rPr>
              <a:t>正则化特征选择</a:t>
            </a:r>
            <a:r>
              <a:rPr lang="en-US" altLang="zh-CN" sz="1800" kern="100" dirty="0">
                <a:solidFill>
                  <a:schemeClr val="bg1"/>
                </a:solidFill>
                <a:effectLst/>
                <a:latin typeface="Times New Roman" panose="02020603050405020304" pitchFamily="18" charset="0"/>
                <a:ea typeface="宋体" panose="02010600030101010101" pitchFamily="2" charset="-122"/>
              </a:rPr>
              <a:t>,</a:t>
            </a:r>
            <a:r>
              <a:rPr lang="zh-CN" altLang="zh-CN" sz="1800" kern="100" dirty="0">
                <a:solidFill>
                  <a:schemeClr val="bg1"/>
                </a:solidFill>
                <a:effectLst/>
                <a:latin typeface="Times New Roman" panose="02020603050405020304" pitchFamily="18" charset="0"/>
                <a:ea typeface="宋体" panose="02010600030101010101" pitchFamily="2" charset="-122"/>
              </a:rPr>
              <a:t>提取最重要特征用于训练</a:t>
            </a:r>
            <a:endParaRPr lang="zh-CN" altLang="zh-CN" sz="1800" kern="100" dirty="0">
              <a:solidFill>
                <a:schemeClr val="bg1"/>
              </a:solidFill>
              <a:effectLst/>
              <a:latin typeface="Times New Roman" panose="02020603050405020304" pitchFamily="18" charset="0"/>
              <a:ea typeface="宋体" panose="02010600030101010101" pitchFamily="2" charset="-122"/>
            </a:endParaRPr>
          </a:p>
          <a:p>
            <a:pPr marL="342900" lvl="0" indent="-342900">
              <a:buFont typeface="+mj-lt"/>
              <a:buAutoNum type="arabicPeriod"/>
            </a:pPr>
            <a:r>
              <a:rPr lang="zh-CN" altLang="zh-CN" sz="1800" kern="100" dirty="0">
                <a:solidFill>
                  <a:schemeClr val="bg1"/>
                </a:solidFill>
                <a:effectLst/>
                <a:latin typeface="Times New Roman" panose="02020603050405020304" pitchFamily="18" charset="0"/>
                <a:ea typeface="宋体" panose="02010600030101010101" pitchFamily="2" charset="-122"/>
              </a:rPr>
              <a:t>网格搜索找到最佳超参数</a:t>
            </a:r>
            <a:r>
              <a:rPr lang="en-US" altLang="zh-CN" sz="1800" kern="100" dirty="0">
                <a:solidFill>
                  <a:schemeClr val="bg1"/>
                </a:solidFill>
                <a:effectLst/>
                <a:latin typeface="Times New Roman" panose="02020603050405020304" pitchFamily="18" charset="0"/>
                <a:ea typeface="宋体" panose="02010600030101010101" pitchFamily="2" charset="-122"/>
              </a:rPr>
              <a:t>,</a:t>
            </a:r>
            <a:r>
              <a:rPr lang="zh-CN" altLang="zh-CN" sz="1800" kern="100" dirty="0">
                <a:solidFill>
                  <a:schemeClr val="bg1"/>
                </a:solidFill>
                <a:effectLst/>
                <a:latin typeface="Times New Roman" panose="02020603050405020304" pitchFamily="18" charset="0"/>
                <a:ea typeface="宋体" panose="02010600030101010101" pitchFamily="2" charset="-122"/>
              </a:rPr>
              <a:t>包括</a:t>
            </a:r>
            <a:r>
              <a:rPr lang="en-US" altLang="zh-CN" sz="1800" kern="100" dirty="0" err="1">
                <a:solidFill>
                  <a:schemeClr val="bg1"/>
                </a:solidFill>
                <a:effectLst/>
                <a:latin typeface="Times New Roman" panose="02020603050405020304" pitchFamily="18" charset="0"/>
                <a:ea typeface="宋体" panose="02010600030101010101" pitchFamily="2" charset="-122"/>
              </a:rPr>
              <a:t>n_estimators</a:t>
            </a:r>
            <a:r>
              <a:rPr lang="zh-CN" altLang="zh-CN" sz="1800" kern="100" dirty="0">
                <a:solidFill>
                  <a:schemeClr val="bg1"/>
                </a:solidFill>
                <a:effectLst/>
                <a:latin typeface="Times New Roman" panose="02020603050405020304" pitchFamily="18" charset="0"/>
                <a:ea typeface="宋体" panose="02010600030101010101" pitchFamily="2" charset="-122"/>
              </a:rPr>
              <a:t>和</a:t>
            </a:r>
            <a:r>
              <a:rPr lang="en-US" altLang="zh-CN" sz="1800" kern="100" dirty="0" err="1">
                <a:solidFill>
                  <a:schemeClr val="bg1"/>
                </a:solidFill>
                <a:effectLst/>
                <a:latin typeface="Times New Roman" panose="02020603050405020304" pitchFamily="18" charset="0"/>
                <a:ea typeface="宋体" panose="02010600030101010101" pitchFamily="2" charset="-122"/>
              </a:rPr>
              <a:t>max_features</a:t>
            </a:r>
            <a:endParaRPr lang="zh-CN" altLang="zh-CN" sz="1800" kern="100" dirty="0">
              <a:solidFill>
                <a:schemeClr val="bg1"/>
              </a:solidFill>
              <a:effectLst/>
              <a:latin typeface="Times New Roman" panose="02020603050405020304" pitchFamily="18" charset="0"/>
              <a:ea typeface="宋体" panose="02010600030101010101" pitchFamily="2" charset="-122"/>
            </a:endParaRPr>
          </a:p>
          <a:p>
            <a:pPr marL="342900" lvl="0" indent="-342900">
              <a:buFont typeface="+mj-lt"/>
              <a:buAutoNum type="arabicPeriod"/>
            </a:pPr>
            <a:r>
              <a:rPr lang="zh-CN" altLang="zh-CN" sz="1800" kern="100" dirty="0">
                <a:solidFill>
                  <a:schemeClr val="bg1"/>
                </a:solidFill>
                <a:effectLst/>
                <a:latin typeface="Times New Roman" panose="02020603050405020304" pitchFamily="18" charset="0"/>
                <a:ea typeface="宋体" panose="02010600030101010101" pitchFamily="2" charset="-122"/>
              </a:rPr>
              <a:t>使用最佳超参数构建</a:t>
            </a:r>
            <a:r>
              <a:rPr lang="en-US" altLang="zh-CN" sz="1800" kern="100" dirty="0" err="1">
                <a:solidFill>
                  <a:schemeClr val="bg1"/>
                </a:solidFill>
                <a:effectLst/>
                <a:latin typeface="Times New Roman" panose="02020603050405020304" pitchFamily="18" charset="0"/>
                <a:ea typeface="宋体" panose="02010600030101010101" pitchFamily="2" charset="-122"/>
              </a:rPr>
              <a:t>RandomForestClassifier</a:t>
            </a:r>
            <a:r>
              <a:rPr lang="zh-CN" altLang="zh-CN" sz="1800" kern="100" dirty="0">
                <a:solidFill>
                  <a:schemeClr val="bg1"/>
                </a:solidFill>
                <a:effectLst/>
                <a:latin typeface="Times New Roman" panose="02020603050405020304" pitchFamily="18" charset="0"/>
                <a:ea typeface="宋体" panose="02010600030101010101" pitchFamily="2" charset="-122"/>
              </a:rPr>
              <a:t>模型</a:t>
            </a:r>
            <a:endParaRPr lang="zh-CN" altLang="zh-CN" sz="1800" kern="100" dirty="0">
              <a:solidFill>
                <a:schemeClr val="bg1"/>
              </a:solidFill>
              <a:effectLst/>
              <a:latin typeface="Times New Roman" panose="02020603050405020304" pitchFamily="18" charset="0"/>
              <a:ea typeface="宋体" panose="02010600030101010101" pitchFamily="2" charset="-122"/>
            </a:endParaRPr>
          </a:p>
          <a:p>
            <a:pPr marL="342900" lvl="0" indent="-342900">
              <a:buFont typeface="+mj-lt"/>
              <a:buAutoNum type="arabicPeriod"/>
            </a:pPr>
            <a:r>
              <a:rPr lang="zh-CN" altLang="zh-CN" sz="1800" kern="100" dirty="0">
                <a:solidFill>
                  <a:schemeClr val="bg1"/>
                </a:solidFill>
                <a:effectLst/>
                <a:latin typeface="Times New Roman" panose="02020603050405020304" pitchFamily="18" charset="0"/>
                <a:ea typeface="宋体" panose="02010600030101010101" pitchFamily="2" charset="-122"/>
              </a:rPr>
              <a:t>使用最佳模型在测试集上进行预测</a:t>
            </a:r>
            <a:r>
              <a:rPr lang="en-US" altLang="zh-CN" sz="1800" kern="100" dirty="0">
                <a:solidFill>
                  <a:schemeClr val="bg1"/>
                </a:solidFill>
                <a:effectLst/>
                <a:latin typeface="Times New Roman" panose="02020603050405020304" pitchFamily="18" charset="0"/>
                <a:ea typeface="宋体" panose="02010600030101010101" pitchFamily="2" charset="-122"/>
              </a:rPr>
              <a:t>,</a:t>
            </a:r>
            <a:r>
              <a:rPr lang="zh-CN" altLang="zh-CN" sz="1800" kern="100" dirty="0">
                <a:solidFill>
                  <a:schemeClr val="bg1"/>
                </a:solidFill>
                <a:effectLst/>
                <a:latin typeface="Times New Roman" panose="02020603050405020304" pitchFamily="18" charset="0"/>
                <a:ea typeface="宋体" panose="02010600030101010101" pitchFamily="2" charset="-122"/>
              </a:rPr>
              <a:t>并评估准确率</a:t>
            </a:r>
            <a:endParaRPr lang="zh-CN" altLang="zh-CN" sz="1800" kern="100" dirty="0">
              <a:solidFill>
                <a:schemeClr val="bg1"/>
              </a:solidFill>
              <a:effectLst/>
              <a:latin typeface="Times New Roman" panose="02020603050405020304" pitchFamily="18" charset="0"/>
              <a:ea typeface="宋体" panose="02010600030101010101" pitchFamily="2" charset="-122"/>
            </a:endParaRPr>
          </a:p>
          <a:p>
            <a:pPr marL="342900" lvl="0" indent="-342900">
              <a:buFont typeface="+mj-lt"/>
              <a:buAutoNum type="arabicPeriod"/>
            </a:pPr>
            <a:r>
              <a:rPr lang="zh-CN" altLang="zh-CN" sz="1800" kern="100" dirty="0">
                <a:solidFill>
                  <a:schemeClr val="bg1"/>
                </a:solidFill>
                <a:effectLst/>
                <a:latin typeface="Times New Roman" panose="02020603050405020304" pitchFamily="18" charset="0"/>
                <a:ea typeface="宋体" panose="02010600030101010101" pitchFamily="2" charset="-122"/>
              </a:rPr>
              <a:t>使用</a:t>
            </a:r>
            <a:r>
              <a:rPr lang="en-US" altLang="zh-CN" sz="1800" kern="100" dirty="0" err="1">
                <a:solidFill>
                  <a:schemeClr val="bg1"/>
                </a:solidFill>
                <a:effectLst/>
                <a:latin typeface="Times New Roman" panose="02020603050405020304" pitchFamily="18" charset="0"/>
                <a:ea typeface="宋体" panose="02010600030101010101" pitchFamily="2" charset="-122"/>
              </a:rPr>
              <a:t>joblib</a:t>
            </a:r>
            <a:r>
              <a:rPr lang="zh-CN" altLang="zh-CN" sz="1800" kern="100" dirty="0">
                <a:solidFill>
                  <a:schemeClr val="bg1"/>
                </a:solidFill>
                <a:effectLst/>
                <a:latin typeface="Times New Roman" panose="02020603050405020304" pitchFamily="18" charset="0"/>
                <a:ea typeface="宋体" panose="02010600030101010101" pitchFamily="2" charset="-122"/>
              </a:rPr>
              <a:t>序列化最佳模型以用于部署</a:t>
            </a:r>
            <a:endParaRPr lang="zh-CN" altLang="zh-CN" sz="1800" kern="100" dirty="0">
              <a:solidFill>
                <a:schemeClr val="bg1"/>
              </a:solidFill>
              <a:effectLst/>
              <a:latin typeface="Times New Roman" panose="02020603050405020304" pitchFamily="18" charset="0"/>
              <a:ea typeface="宋体" panose="02010600030101010101" pitchFamily="2" charset="-122"/>
            </a:endParaRPr>
          </a:p>
          <a:p>
            <a:endParaRPr lang="zh-CN" alt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266700" y="1057275"/>
            <a:ext cx="4273550" cy="3970020"/>
          </a:xfrm>
          <a:prstGeom prst="rect">
            <a:avLst/>
          </a:prstGeom>
          <a:ln>
            <a:noFill/>
          </a:ln>
        </p:spPr>
      </p:pic>
      <p:sp>
        <p:nvSpPr>
          <p:cNvPr id="17" name="New shape"/>
          <p:cNvSpPr/>
          <p:nvPr/>
        </p:nvSpPr>
        <p:spPr>
          <a:xfrm>
            <a:off x="266700" y="317500"/>
            <a:ext cx="2509044" cy="7873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endParaRPr lang="zh-CN" sz="3200" b="1" dirty="0">
              <a:solidFill>
                <a:srgbClr val="333F50"/>
              </a:solidFill>
              <a:latin typeface="微软雅黑" panose="020B0503020204020204" charset="-122"/>
            </a:endParaRPr>
          </a:p>
        </p:txBody>
      </p:sp>
      <p:sp>
        <p:nvSpPr>
          <p:cNvPr id="19" name="New shape"/>
          <p:cNvSpPr/>
          <p:nvPr/>
        </p:nvSpPr>
        <p:spPr>
          <a:xfrm>
            <a:off x="355600" y="265430"/>
            <a:ext cx="3041650" cy="508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2800" b="1" kern="100" dirty="0">
                <a:solidFill>
                  <a:schemeClr val="accent1">
                    <a:lumMod val="75000"/>
                  </a:schemeClr>
                </a:solidFill>
                <a:latin typeface="Times New Roman" panose="02020603050405020304" pitchFamily="18" charset="0"/>
                <a:ea typeface="宋体" panose="02010600030101010101" pitchFamily="2" charset="-122"/>
                <a:sym typeface="+mn-ea"/>
              </a:rPr>
              <a:t>塌腰随机森林模型</a:t>
            </a:r>
            <a:endParaRPr lang="zh-CN" altLang="en-US" sz="2800" b="1" kern="100" dirty="0">
              <a:solidFill>
                <a:schemeClr val="accent1">
                  <a:lumMod val="75000"/>
                </a:schemeClr>
              </a:solidFill>
              <a:latin typeface="Times New Roman" panose="02020603050405020304" pitchFamily="18" charset="0"/>
              <a:ea typeface="宋体" panose="02010600030101010101" pitchFamily="2" charset="-122"/>
              <a:sym typeface="+mn-ea"/>
            </a:endParaRPr>
          </a:p>
        </p:txBody>
      </p:sp>
      <p:sp>
        <p:nvSpPr>
          <p:cNvPr id="11" name="文本框 10"/>
          <p:cNvSpPr txBox="1"/>
          <p:nvPr/>
        </p:nvSpPr>
        <p:spPr>
          <a:xfrm>
            <a:off x="2126784" y="2226273"/>
            <a:ext cx="184731" cy="323165"/>
          </a:xfrm>
          <a:prstGeom prst="rect">
            <a:avLst/>
          </a:prstGeom>
          <a:noFill/>
        </p:spPr>
        <p:txBody>
          <a:bodyPr wrap="none" rtlCol="0">
            <a:spAutoFit/>
          </a:bodyPr>
          <a:lstStyle/>
          <a:p>
            <a:endParaRPr lang="zh-CN" altLang="en-US" dirty="0"/>
          </a:p>
        </p:txBody>
      </p:sp>
      <p:sp>
        <p:nvSpPr>
          <p:cNvPr id="12" name="文本框 11"/>
          <p:cNvSpPr txBox="1"/>
          <p:nvPr/>
        </p:nvSpPr>
        <p:spPr>
          <a:xfrm>
            <a:off x="355715" y="1139638"/>
            <a:ext cx="5485892" cy="368300"/>
          </a:xfrm>
          <a:prstGeom prst="rect">
            <a:avLst/>
          </a:prstGeom>
          <a:noFill/>
        </p:spPr>
        <p:txBody>
          <a:bodyPr wrap="square" rtlCol="0">
            <a:spAutoFit/>
          </a:bodyPr>
          <a:lstStyle/>
          <a:p>
            <a:pPr algn="just"/>
            <a:r>
              <a:rPr lang="zh-CN" altLang="zh-CN" sz="1800" kern="100" dirty="0">
                <a:solidFill>
                  <a:schemeClr val="bg1"/>
                </a:solidFill>
                <a:latin typeface="Times New Roman" panose="02020603050405020304" pitchFamily="18" charset="0"/>
                <a:ea typeface="宋体" panose="02010600030101010101" pitchFamily="2" charset="-122"/>
              </a:rPr>
              <a:t>塌腰</a:t>
            </a:r>
            <a:r>
              <a:rPr lang="en-US" altLang="zh-CN" sz="1800" kern="100" dirty="0">
                <a:solidFill>
                  <a:schemeClr val="bg1"/>
                </a:solidFill>
                <a:latin typeface="Times New Roman" panose="02020603050405020304" pitchFamily="18" charset="0"/>
                <a:ea typeface="宋体" panose="02010600030101010101" pitchFamily="2" charset="-122"/>
              </a:rPr>
              <a:t>--</a:t>
            </a:r>
            <a:r>
              <a:rPr lang="zh-CN" altLang="en-US" sz="1800" kern="100" dirty="0">
                <a:solidFill>
                  <a:schemeClr val="bg1"/>
                </a:solidFill>
                <a:latin typeface="Times New Roman" panose="02020603050405020304" pitchFamily="18" charset="0"/>
                <a:ea typeface="宋体" panose="02010600030101010101" pitchFamily="2" charset="-122"/>
              </a:rPr>
              <a:t>随机</a:t>
            </a:r>
            <a:r>
              <a:rPr lang="zh-CN" altLang="en-US" sz="1800" kern="100" dirty="0">
                <a:solidFill>
                  <a:schemeClr val="bg1"/>
                </a:solidFill>
                <a:latin typeface="Times New Roman" panose="02020603050405020304" pitchFamily="18" charset="0"/>
                <a:ea typeface="宋体" panose="02010600030101010101" pitchFamily="2" charset="-122"/>
              </a:rPr>
              <a:t>森林</a:t>
            </a:r>
            <a:endParaRPr lang="zh-CN" altLang="en-US" sz="1800" kern="100" dirty="0">
              <a:solidFill>
                <a:schemeClr val="bg1"/>
              </a:solidFill>
              <a:latin typeface="Times New Roman" panose="02020603050405020304" pitchFamily="18" charset="0"/>
              <a:ea typeface="宋体" panose="02010600030101010101" pitchFamily="2" charset="-122"/>
            </a:endParaRPr>
          </a:p>
        </p:txBody>
      </p:sp>
      <p:pic>
        <p:nvPicPr>
          <p:cNvPr id="9" name="图片 8"/>
          <p:cNvPicPr>
            <a:picLocks noChangeAspect="1"/>
          </p:cNvPicPr>
          <p:nvPr>
            <p:custDataLst>
              <p:tags r:id="rId2"/>
            </p:custDataLst>
          </p:nvPr>
        </p:nvPicPr>
        <p:blipFill>
          <a:blip r:embed="rId3"/>
          <a:stretch>
            <a:fillRect/>
          </a:stretch>
        </p:blipFill>
        <p:spPr>
          <a:xfrm>
            <a:off x="355600" y="1489075"/>
            <a:ext cx="3947795" cy="3458845"/>
          </a:xfrm>
          <a:prstGeom prst="rect">
            <a:avLst/>
          </a:prstGeom>
        </p:spPr>
      </p:pic>
      <p:pic>
        <p:nvPicPr>
          <p:cNvPr id="10" name="New picture"/>
          <p:cNvPicPr/>
          <p:nvPr>
            <p:custDataLst>
              <p:tags r:id="rId4"/>
            </p:custDataLst>
          </p:nvPr>
        </p:nvPicPr>
        <p:blipFill>
          <a:blip r:embed="rId1"/>
          <a:srcRect/>
          <a:stretch>
            <a:fillRect/>
          </a:stretch>
        </p:blipFill>
        <p:spPr>
          <a:xfrm>
            <a:off x="5471160" y="1057910"/>
            <a:ext cx="4530090" cy="3195955"/>
          </a:xfrm>
          <a:prstGeom prst="rect">
            <a:avLst/>
          </a:prstGeom>
          <a:ln>
            <a:noFill/>
          </a:ln>
        </p:spPr>
      </p:pic>
      <p:pic>
        <p:nvPicPr>
          <p:cNvPr id="8" name="图片 7"/>
          <p:cNvPicPr>
            <a:picLocks noChangeAspect="1"/>
          </p:cNvPicPr>
          <p:nvPr>
            <p:custDataLst>
              <p:tags r:id="rId5"/>
            </p:custDataLst>
          </p:nvPr>
        </p:nvPicPr>
        <p:blipFill>
          <a:blip r:embed="rId6"/>
          <a:stretch>
            <a:fillRect/>
          </a:stretch>
        </p:blipFill>
        <p:spPr>
          <a:xfrm>
            <a:off x="5584190" y="1207770"/>
            <a:ext cx="4430395" cy="2874645"/>
          </a:xfrm>
          <a:prstGeom prst="rect">
            <a:avLst/>
          </a:prstGeom>
        </p:spPr>
      </p:pic>
      <p:pic>
        <p:nvPicPr>
          <p:cNvPr id="13" name="图片 12"/>
          <p:cNvPicPr>
            <a:picLocks noChangeAspect="1"/>
          </p:cNvPicPr>
          <p:nvPr>
            <p:custDataLst>
              <p:tags r:id="rId7"/>
            </p:custDataLst>
          </p:nvPr>
        </p:nvPicPr>
        <p:blipFill>
          <a:blip r:embed="rId8"/>
          <a:stretch>
            <a:fillRect/>
          </a:stretch>
        </p:blipFill>
        <p:spPr>
          <a:xfrm>
            <a:off x="4598035" y="2785110"/>
            <a:ext cx="815340" cy="403860"/>
          </a:xfrm>
          <a:prstGeom prst="rect">
            <a:avLst/>
          </a:prstGeom>
        </p:spPr>
      </p:pic>
      <p:pic>
        <p:nvPicPr>
          <p:cNvPr id="24" name="图片 23"/>
          <p:cNvPicPr>
            <a:picLocks noChangeAspect="1"/>
          </p:cNvPicPr>
          <p:nvPr>
            <p:custDataLst>
              <p:tags r:id="rId9"/>
            </p:custDataLst>
          </p:nvPr>
        </p:nvPicPr>
        <p:blipFill>
          <a:blip r:embed="rId10"/>
          <a:stretch>
            <a:fillRect/>
          </a:stretch>
        </p:blipFill>
        <p:spPr>
          <a:xfrm>
            <a:off x="5728335" y="4738370"/>
            <a:ext cx="2872105" cy="435610"/>
          </a:xfrm>
          <a:prstGeom prst="rect">
            <a:avLst/>
          </a:prstGeom>
        </p:spPr>
      </p:pic>
      <p:sp>
        <p:nvSpPr>
          <p:cNvPr id="25" name="文本框 24"/>
          <p:cNvSpPr txBox="1"/>
          <p:nvPr>
            <p:custDataLst>
              <p:tags r:id="rId11"/>
            </p:custDataLst>
          </p:nvPr>
        </p:nvSpPr>
        <p:spPr>
          <a:xfrm>
            <a:off x="5800090" y="4801870"/>
            <a:ext cx="2914015" cy="306705"/>
          </a:xfrm>
          <a:prstGeom prst="rect">
            <a:avLst/>
          </a:prstGeom>
          <a:noFill/>
        </p:spPr>
        <p:txBody>
          <a:bodyPr wrap="square" rtlCol="0">
            <a:spAutoFit/>
          </a:bodyPr>
          <a:p>
            <a:r>
              <a:rPr lang="zh-CN" altLang="en-US" sz="1400">
                <a:solidFill>
                  <a:schemeClr val="bg1"/>
                </a:solidFill>
              </a:rPr>
              <a:t>精确度在从</a:t>
            </a:r>
            <a:r>
              <a:rPr lang="en-US" altLang="zh-CN" sz="1400">
                <a:solidFill>
                  <a:schemeClr val="bg1"/>
                </a:solidFill>
              </a:rPr>
              <a:t>82%</a:t>
            </a:r>
            <a:r>
              <a:rPr lang="zh-CN" altLang="en-US" sz="1400">
                <a:solidFill>
                  <a:schemeClr val="bg1"/>
                </a:solidFill>
              </a:rPr>
              <a:t>提升到了</a:t>
            </a:r>
            <a:r>
              <a:rPr lang="en-US" altLang="zh-CN" sz="1400">
                <a:solidFill>
                  <a:schemeClr val="bg1"/>
                </a:solidFill>
              </a:rPr>
              <a:t>90%</a:t>
            </a:r>
            <a:r>
              <a:rPr lang="zh-CN" altLang="en-US" sz="1400">
                <a:solidFill>
                  <a:schemeClr val="bg1"/>
                </a:solidFill>
              </a:rPr>
              <a:t>左右</a:t>
            </a:r>
            <a:endParaRPr lang="zh-CN" altLang="en-US" sz="14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New picture"/>
          <p:cNvPicPr/>
          <p:nvPr/>
        </p:nvPicPr>
        <p:blipFill>
          <a:blip r:embed="rId1"/>
          <a:srcRect/>
          <a:stretch>
            <a:fillRect/>
          </a:stretch>
        </p:blipFill>
        <p:spPr>
          <a:xfrm>
            <a:off x="0" y="1148715"/>
            <a:ext cx="5151755" cy="4077335"/>
          </a:xfrm>
          <a:prstGeom prst="rect">
            <a:avLst/>
          </a:prstGeom>
          <a:ln>
            <a:noFill/>
          </a:ln>
        </p:spPr>
      </p:pic>
      <p:sp>
        <p:nvSpPr>
          <p:cNvPr id="3" name="New shape"/>
          <p:cNvSpPr/>
          <p:nvPr/>
        </p:nvSpPr>
        <p:spPr>
          <a:xfrm>
            <a:off x="111125" y="1129030"/>
            <a:ext cx="4850130" cy="414464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just" eaLnBrk="1" latinLnBrk="0" hangingPunct="0">
              <a:lnSpc>
                <a:spcPct val="125000"/>
              </a:lnSpc>
            </a:pPr>
            <a:r>
              <a:rPr lang="zh-CN" sz="1400" dirty="0">
                <a:solidFill>
                  <a:schemeClr val="tx1"/>
                </a:solidFill>
                <a:latin typeface="微软雅黑" panose="020B0503020204020204" charset="-122"/>
              </a:rPr>
              <a:t>      </a:t>
            </a:r>
            <a:r>
              <a:rPr lang="zh-CN" sz="1400" dirty="0">
                <a:solidFill>
                  <a:schemeClr val="tx1"/>
                </a:solidFill>
                <a:latin typeface="+mn-ea"/>
                <a:cs typeface="Segoe UI Semilight" panose="020B0402040204020203" pitchFamily="34" charset="0"/>
              </a:rPr>
              <a:t> </a:t>
            </a:r>
            <a:r>
              <a:rPr lang="zh-CN" sz="1400" dirty="0">
                <a:solidFill>
                  <a:schemeClr val="bg1"/>
                </a:solidFill>
                <a:latin typeface="+mn-ea"/>
                <a:cs typeface="Segoe UI Semilight" panose="020B0402040204020203" pitchFamily="34" charset="0"/>
              </a:rPr>
              <a:t>现代人面临着各种工作和学习压力，长时间的坐姿学习和工作已成为常态。</a:t>
            </a:r>
            <a:r>
              <a:rPr lang="zh-CN" sz="1600" dirty="0">
                <a:solidFill>
                  <a:srgbClr val="FF0000"/>
                </a:solidFill>
                <a:latin typeface="+mn-ea"/>
                <a:cs typeface="Segoe UI Semilight" panose="020B0402040204020203" pitchFamily="34" charset="0"/>
              </a:rPr>
              <a:t>不健康的坐姿习惯可能引发各种健康问题</a:t>
            </a:r>
            <a:r>
              <a:rPr lang="zh-CN" sz="1400" dirty="0">
                <a:solidFill>
                  <a:schemeClr val="bg1"/>
                </a:solidFill>
                <a:latin typeface="+mn-ea"/>
                <a:cs typeface="Segoe UI Semilight" panose="020B0402040204020203" pitchFamily="34" charset="0"/>
              </a:rPr>
              <a:t>。因此，利用计算机技术研究人们的坐姿，并对不健康的坐姿进行判断和提醒，对所有年龄段人们都具有重要意义。       </a:t>
            </a:r>
            <a:endParaRPr lang="en-US" altLang="zh-CN" sz="1400" dirty="0">
              <a:solidFill>
                <a:schemeClr val="bg1"/>
              </a:solidFill>
              <a:latin typeface="+mn-ea"/>
              <a:cs typeface="Segoe UI Semilight" panose="020B0402040204020203" pitchFamily="34" charset="0"/>
            </a:endParaRPr>
          </a:p>
          <a:p>
            <a:pPr algn="just" eaLnBrk="1" latinLnBrk="0" hangingPunct="0">
              <a:lnSpc>
                <a:spcPct val="125000"/>
              </a:lnSpc>
            </a:pPr>
            <a:r>
              <a:rPr lang="en-US" altLang="zh-CN" sz="1400" dirty="0">
                <a:solidFill>
                  <a:schemeClr val="bg1"/>
                </a:solidFill>
                <a:latin typeface="+mn-ea"/>
                <a:cs typeface="Segoe UI Semilight" panose="020B0402040204020203" pitchFamily="34" charset="0"/>
              </a:rPr>
              <a:t>    </a:t>
            </a:r>
            <a:r>
              <a:rPr lang="zh-CN" sz="1400" dirty="0">
                <a:solidFill>
                  <a:schemeClr val="bg1"/>
                </a:solidFill>
                <a:latin typeface="+mn-ea"/>
                <a:cs typeface="Segoe UI Semilight" panose="020B0402040204020203" pitchFamily="34" charset="0"/>
              </a:rPr>
              <a:t>本项目对人体坐姿分为以下六大类：</a:t>
            </a:r>
            <a:r>
              <a:rPr lang="zh-CN" sz="1600" dirty="0">
                <a:solidFill>
                  <a:srgbClr val="FF0000"/>
                </a:solidFill>
                <a:latin typeface="+mn-ea"/>
                <a:cs typeface="Segoe UI Semilight" panose="020B0402040204020203" pitchFamily="34" charset="0"/>
              </a:rPr>
              <a:t>低头，歪脖，伸脖子，塌腰，跷二郎腿</a:t>
            </a:r>
            <a:r>
              <a:rPr lang="zh-CN" sz="1400" dirty="0">
                <a:solidFill>
                  <a:schemeClr val="bg1"/>
                </a:solidFill>
                <a:latin typeface="+mn-ea"/>
                <a:cs typeface="Segoe UI Semilight" panose="020B0402040204020203" pitchFamily="34" charset="0"/>
              </a:rPr>
              <a:t>，前五种坐姿是针对单人坐在电脑前的坐姿，</a:t>
            </a:r>
            <a:r>
              <a:rPr lang="en-US" altLang="zh-CN" sz="1400" dirty="0">
                <a:solidFill>
                  <a:schemeClr val="bg1"/>
                </a:solidFill>
                <a:latin typeface="+mn-ea"/>
                <a:cs typeface="Segoe UI Semilight" panose="020B0402040204020203" pitchFamily="34" charset="0"/>
              </a:rPr>
              <a:t>“</a:t>
            </a:r>
            <a:r>
              <a:rPr lang="zh-CN" altLang="en-US" sz="1400" dirty="0">
                <a:solidFill>
                  <a:schemeClr val="bg1"/>
                </a:solidFill>
                <a:latin typeface="+mn-ea"/>
                <a:cs typeface="Segoe UI Semilight" panose="020B0402040204020203" pitchFamily="34" charset="0"/>
              </a:rPr>
              <a:t>跷二郎腿</a:t>
            </a:r>
            <a:r>
              <a:rPr lang="en-US" altLang="zh-CN" sz="1400" dirty="0">
                <a:solidFill>
                  <a:schemeClr val="bg1"/>
                </a:solidFill>
                <a:latin typeface="+mn-ea"/>
                <a:cs typeface="Segoe UI Semilight" panose="020B0402040204020203" pitchFamily="34" charset="0"/>
              </a:rPr>
              <a:t>”</a:t>
            </a:r>
            <a:r>
              <a:rPr lang="zh-CN" altLang="en-US" sz="1400" dirty="0">
                <a:solidFill>
                  <a:schemeClr val="bg1"/>
                </a:solidFill>
                <a:latin typeface="+mn-ea"/>
                <a:cs typeface="Segoe UI Semilight" panose="020B0402040204020203" pitchFamily="34" charset="0"/>
              </a:rPr>
              <a:t>针对多角度的坐姿，</a:t>
            </a:r>
            <a:r>
              <a:rPr lang="zh-CN" sz="1400" dirty="0">
                <a:solidFill>
                  <a:schemeClr val="bg1"/>
                </a:solidFill>
                <a:latin typeface="+mn-ea"/>
                <a:cs typeface="Segoe UI Semilight" panose="020B0402040204020203" pitchFamily="34" charset="0"/>
              </a:rPr>
              <a:t>进行判断和分类，并对用户不健康的坐姿进行提示。在项目中我们针对单人坐姿不同角度都进行了数据的采集，</a:t>
            </a:r>
            <a:r>
              <a:rPr lang="zh-CN" sz="1600" dirty="0">
                <a:solidFill>
                  <a:srgbClr val="FF0000"/>
                </a:solidFill>
                <a:latin typeface="+mn-ea"/>
                <a:cs typeface="Segoe UI Semilight" panose="020B0402040204020203" pitchFamily="34" charset="0"/>
              </a:rPr>
              <a:t>基</a:t>
            </a:r>
            <a:r>
              <a:rPr lang="zh-CN" altLang="en-US" sz="1600" dirty="0">
                <a:solidFill>
                  <a:srgbClr val="FF0000"/>
                </a:solidFill>
                <a:latin typeface="+mn-ea"/>
                <a:cs typeface="Segoe UI Semilight" panose="020B0402040204020203" pitchFamily="34" charset="0"/>
              </a:rPr>
              <a:t>于</a:t>
            </a:r>
            <a:r>
              <a:rPr lang="en-US" altLang="zh-CN" sz="1600" dirty="0" err="1">
                <a:solidFill>
                  <a:srgbClr val="FF0000"/>
                </a:solidFill>
                <a:latin typeface="+mn-ea"/>
                <a:cs typeface="Segoe UI Semilight" panose="020B0402040204020203" pitchFamily="34" charset="0"/>
              </a:rPr>
              <a:t>Python</a:t>
            </a:r>
            <a:r>
              <a:rPr sz="1600" dirty="0" err="1">
                <a:solidFill>
                  <a:srgbClr val="FF0000"/>
                </a:solidFill>
                <a:latin typeface="+mn-ea"/>
                <a:cs typeface="Segoe UI Semilight" panose="020B0402040204020203" pitchFamily="34" charset="0"/>
              </a:rPr>
              <a:t>、opencv、mediapipe</a:t>
            </a:r>
            <a:r>
              <a:rPr lang="zh-CN" sz="1600" dirty="0">
                <a:solidFill>
                  <a:srgbClr val="FF0000"/>
                </a:solidFill>
                <a:latin typeface="+mn-ea"/>
                <a:cs typeface="Segoe UI Semilight" panose="020B0402040204020203" pitchFamily="34" charset="0"/>
              </a:rPr>
              <a:t>，随机森林、</a:t>
            </a:r>
            <a:r>
              <a:rPr lang="zh-CN" altLang="en-US" sz="1600" dirty="0">
                <a:solidFill>
                  <a:srgbClr val="FF0000"/>
                </a:solidFill>
                <a:latin typeface="+mn-ea"/>
                <a:cs typeface="Segoe UI Semilight" panose="020B0402040204020203" pitchFamily="34" charset="0"/>
              </a:rPr>
              <a:t>简单神经网络模型、</a:t>
            </a:r>
            <a:r>
              <a:rPr lang="en-US" altLang="zh-CN" sz="1600" dirty="0">
                <a:solidFill>
                  <a:srgbClr val="FF0000"/>
                </a:solidFill>
                <a:latin typeface="+mn-ea"/>
                <a:cs typeface="Segoe UI Semilight" panose="020B0402040204020203" pitchFamily="34" charset="0"/>
              </a:rPr>
              <a:t>Winform</a:t>
            </a:r>
            <a:r>
              <a:rPr lang="zh-CN" altLang="en-US" sz="1600" dirty="0">
                <a:solidFill>
                  <a:srgbClr val="FF0000"/>
                </a:solidFill>
                <a:latin typeface="+mn-ea"/>
                <a:cs typeface="Segoe UI Semilight" panose="020B0402040204020203" pitchFamily="34" charset="0"/>
              </a:rPr>
              <a:t>等技术</a:t>
            </a:r>
            <a:r>
              <a:rPr lang="zh-CN" altLang="en-US" sz="1400" dirty="0">
                <a:solidFill>
                  <a:schemeClr val="bg1"/>
                </a:solidFill>
                <a:latin typeface="+mn-ea"/>
                <a:cs typeface="Segoe UI Semilight" panose="020B0402040204020203" pitchFamily="34" charset="0"/>
              </a:rPr>
              <a:t>，</a:t>
            </a:r>
            <a:r>
              <a:rPr lang="zh-CN" sz="1400" dirty="0">
                <a:solidFill>
                  <a:schemeClr val="bg1"/>
                </a:solidFill>
                <a:latin typeface="+mn-ea"/>
                <a:cs typeface="Segoe UI Semilight" panose="020B0402040204020203" pitchFamily="34" charset="0"/>
              </a:rPr>
              <a:t>在得到人体关键点以及特征值的基础上对坐姿进行识别和分类，最终项目训练出的坐姿模型，平均准确率可以达到86%以上，有较好的实用</a:t>
            </a:r>
            <a:r>
              <a:rPr lang="zh-CN" sz="1400" dirty="0">
                <a:solidFill>
                  <a:schemeClr val="bg1"/>
                </a:solidFill>
                <a:latin typeface="+mn-ea"/>
                <a:cs typeface="Segoe UI Semilight" panose="020B0402040204020203" pitchFamily="34" charset="0"/>
              </a:rPr>
              <a:t>性。</a:t>
            </a:r>
            <a:endParaRPr lang="zh-CN" sz="1400" dirty="0">
              <a:solidFill>
                <a:schemeClr val="bg1"/>
              </a:solidFill>
              <a:latin typeface="+mn-ea"/>
              <a:cs typeface="Segoe UI Semilight" panose="020B0402040204020203" pitchFamily="34" charset="0"/>
            </a:endParaRPr>
          </a:p>
        </p:txBody>
      </p:sp>
      <p:sp>
        <p:nvSpPr>
          <p:cNvPr id="4" name="文本框 3"/>
          <p:cNvSpPr txBox="1"/>
          <p:nvPr/>
        </p:nvSpPr>
        <p:spPr>
          <a:xfrm>
            <a:off x="399609" y="369218"/>
            <a:ext cx="1728192" cy="521970"/>
          </a:xfrm>
          <a:prstGeom prst="rect">
            <a:avLst/>
          </a:prstGeom>
          <a:noFill/>
        </p:spPr>
        <p:txBody>
          <a:bodyPr wrap="square" rtlCol="0">
            <a:spAutoFit/>
          </a:bodyPr>
          <a:lstStyle/>
          <a:p>
            <a:r>
              <a:rPr lang="zh-CN" altLang="en-US" sz="2800" b="1" dirty="0">
                <a:solidFill>
                  <a:schemeClr val="accent1">
                    <a:lumMod val="75000"/>
                  </a:schemeClr>
                </a:solidFill>
              </a:rPr>
              <a:t>项目概述</a:t>
            </a:r>
            <a:endParaRPr lang="zh-CN" altLang="en-US" sz="2800" b="1" dirty="0">
              <a:solidFill>
                <a:schemeClr val="accent1">
                  <a:lumMod val="75000"/>
                </a:schemeClr>
              </a:solidFill>
            </a:endParaRPr>
          </a:p>
        </p:txBody>
      </p:sp>
      <p:pic>
        <p:nvPicPr>
          <p:cNvPr id="10" name="图片 9"/>
          <p:cNvPicPr>
            <a:picLocks noChangeAspect="1"/>
          </p:cNvPicPr>
          <p:nvPr>
            <p:custDataLst>
              <p:tags r:id="rId2"/>
            </p:custDataLst>
          </p:nvPr>
        </p:nvPicPr>
        <p:blipFill>
          <a:blip r:embed="rId3"/>
          <a:stretch>
            <a:fillRect/>
          </a:stretch>
        </p:blipFill>
        <p:spPr>
          <a:xfrm>
            <a:off x="5944235" y="768985"/>
            <a:ext cx="3831590" cy="2519045"/>
          </a:xfrm>
          <a:prstGeom prst="rect">
            <a:avLst/>
          </a:prstGeom>
        </p:spPr>
      </p:pic>
      <p:sp>
        <p:nvSpPr>
          <p:cNvPr id="11" name="right-arrow-black-shape_37486"/>
          <p:cNvSpPr>
            <a:spLocks noChangeAspect="1"/>
          </p:cNvSpPr>
          <p:nvPr>
            <p:custDataLst>
              <p:tags r:id="rId4"/>
            </p:custDataLst>
          </p:nvPr>
        </p:nvSpPr>
        <p:spPr bwMode="auto">
          <a:xfrm>
            <a:off x="7167880" y="4297680"/>
            <a:ext cx="353695" cy="318135"/>
          </a:xfrm>
          <a:custGeom>
            <a:avLst/>
            <a:gdLst>
              <a:gd name="T0" fmla="*/ 4048 w 6714"/>
              <a:gd name="T1" fmla="*/ 194 h 6036"/>
              <a:gd name="T2" fmla="*/ 3696 w 6714"/>
              <a:gd name="T3" fmla="*/ 340 h 6036"/>
              <a:gd name="T4" fmla="*/ 3696 w 6714"/>
              <a:gd name="T5" fmla="*/ 1283 h 6036"/>
              <a:gd name="T6" fmla="*/ 199 w 6714"/>
              <a:gd name="T7" fmla="*/ 1283 h 6036"/>
              <a:gd name="T8" fmla="*/ 0 w 6714"/>
              <a:gd name="T9" fmla="*/ 1482 h 6036"/>
              <a:gd name="T10" fmla="*/ 0 w 6714"/>
              <a:gd name="T11" fmla="*/ 4553 h 6036"/>
              <a:gd name="T12" fmla="*/ 199 w 6714"/>
              <a:gd name="T13" fmla="*/ 4752 h 6036"/>
              <a:gd name="T14" fmla="*/ 3696 w 6714"/>
              <a:gd name="T15" fmla="*/ 4752 h 6036"/>
              <a:gd name="T16" fmla="*/ 3696 w 6714"/>
              <a:gd name="T17" fmla="*/ 5696 h 6036"/>
              <a:gd name="T18" fmla="*/ 4048 w 6714"/>
              <a:gd name="T19" fmla="*/ 5842 h 6036"/>
              <a:gd name="T20" fmla="*/ 6520 w 6714"/>
              <a:gd name="T21" fmla="*/ 3369 h 6036"/>
              <a:gd name="T22" fmla="*/ 6520 w 6714"/>
              <a:gd name="T23" fmla="*/ 2666 h 6036"/>
              <a:gd name="T24" fmla="*/ 4048 w 6714"/>
              <a:gd name="T25" fmla="*/ 194 h 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14" h="6036">
                <a:moveTo>
                  <a:pt x="4048" y="194"/>
                </a:moveTo>
                <a:cubicBezTo>
                  <a:pt x="3853" y="0"/>
                  <a:pt x="3696" y="65"/>
                  <a:pt x="3696" y="340"/>
                </a:cubicBezTo>
                <a:lnTo>
                  <a:pt x="3696" y="1283"/>
                </a:lnTo>
                <a:lnTo>
                  <a:pt x="199" y="1283"/>
                </a:lnTo>
                <a:cubicBezTo>
                  <a:pt x="89" y="1283"/>
                  <a:pt x="0" y="1372"/>
                  <a:pt x="0" y="1482"/>
                </a:cubicBezTo>
                <a:lnTo>
                  <a:pt x="0" y="4553"/>
                </a:lnTo>
                <a:cubicBezTo>
                  <a:pt x="0" y="4663"/>
                  <a:pt x="89" y="4752"/>
                  <a:pt x="199" y="4752"/>
                </a:cubicBezTo>
                <a:lnTo>
                  <a:pt x="3696" y="4752"/>
                </a:lnTo>
                <a:lnTo>
                  <a:pt x="3696" y="5696"/>
                </a:lnTo>
                <a:cubicBezTo>
                  <a:pt x="3696" y="5971"/>
                  <a:pt x="3853" y="6036"/>
                  <a:pt x="4048" y="5842"/>
                </a:cubicBezTo>
                <a:lnTo>
                  <a:pt x="6520" y="3369"/>
                </a:lnTo>
                <a:cubicBezTo>
                  <a:pt x="6714" y="3175"/>
                  <a:pt x="6714" y="2860"/>
                  <a:pt x="6520" y="2666"/>
                </a:cubicBezTo>
                <a:lnTo>
                  <a:pt x="4048" y="194"/>
                </a:lnTo>
                <a:close/>
              </a:path>
            </a:pathLst>
          </a:custGeom>
          <a:gradFill>
            <a:gsLst>
              <a:gs pos="0">
                <a:srgbClr val="007BD3"/>
              </a:gs>
              <a:gs pos="100000">
                <a:srgbClr val="034373"/>
              </a:gs>
            </a:gsLst>
            <a:lin ang="5400000" scaled="0"/>
          </a:gradFill>
          <a:ln>
            <a:noFill/>
          </a:ln>
        </p:spPr>
      </p:sp>
      <p:sp>
        <p:nvSpPr>
          <p:cNvPr id="28" name="文本框 27"/>
          <p:cNvSpPr txBox="1"/>
          <p:nvPr>
            <p:custDataLst>
              <p:tags r:id="rId5"/>
            </p:custDataLst>
          </p:nvPr>
        </p:nvSpPr>
        <p:spPr>
          <a:xfrm>
            <a:off x="5655945" y="4225290"/>
            <a:ext cx="1106805" cy="339725"/>
          </a:xfrm>
          <a:prstGeom prst="rect">
            <a:avLst/>
          </a:prstGeom>
          <a:noFill/>
        </p:spPr>
        <p:txBody>
          <a:bodyPr wrap="non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2400" b="1">
                <a:solidFill>
                  <a:srgbClr val="6C63FF"/>
                </a:solidFill>
                <a:latin typeface="黑体" panose="02010609060101010101" charset="-122"/>
                <a:ea typeface="黑体" panose="02010609060101010101" charset="-122"/>
                <a:cs typeface="汉仪刚艺体-85W" panose="00020600040101010101" charset="-122"/>
              </a:rPr>
              <a:t>适时提醒</a:t>
            </a:r>
            <a:endParaRPr lang="zh-CN" altLang="zh-CN" sz="2400" b="1">
              <a:solidFill>
                <a:srgbClr val="6C63FF"/>
              </a:solidFill>
              <a:latin typeface="黑体" panose="02010609060101010101" charset="-122"/>
              <a:ea typeface="黑体" panose="02010609060101010101" charset="-122"/>
              <a:cs typeface="汉仪刚艺体-85W" panose="00020600040101010101" charset="-122"/>
            </a:endParaRPr>
          </a:p>
        </p:txBody>
      </p:sp>
      <p:sp>
        <p:nvSpPr>
          <p:cNvPr id="15" name="文本框 14"/>
          <p:cNvSpPr txBox="1"/>
          <p:nvPr>
            <p:custDataLst>
              <p:tags r:id="rId6"/>
            </p:custDataLst>
          </p:nvPr>
        </p:nvSpPr>
        <p:spPr>
          <a:xfrm>
            <a:off x="7811770" y="4225290"/>
            <a:ext cx="1866900" cy="464185"/>
          </a:xfrm>
          <a:prstGeom prst="rect">
            <a:avLst/>
          </a:prstGeom>
          <a:noFill/>
        </p:spPr>
        <p:txBody>
          <a:bodyPr wrap="non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2400" b="1">
                <a:solidFill>
                  <a:srgbClr val="6C63FF"/>
                </a:solidFill>
                <a:latin typeface="黑体" panose="02010609060101010101" charset="-122"/>
                <a:ea typeface="黑体" panose="02010609060101010101" charset="-122"/>
                <a:cs typeface="汉仪刚艺体-85W" panose="00020600040101010101" charset="-122"/>
              </a:rPr>
              <a:t>主动调整坐姿</a:t>
            </a:r>
            <a:endParaRPr lang="zh-CN" altLang="zh-CN" sz="2400" b="1">
              <a:solidFill>
                <a:srgbClr val="6C63FF"/>
              </a:solidFill>
              <a:latin typeface="黑体" panose="02010609060101010101" charset="-122"/>
              <a:ea typeface="黑体" panose="02010609060101010101" charset="-122"/>
              <a:cs typeface="汉仪刚艺体-85W" panose="00020600040101010101"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266700" y="1057275"/>
            <a:ext cx="4273550" cy="3970020"/>
          </a:xfrm>
          <a:prstGeom prst="rect">
            <a:avLst/>
          </a:prstGeom>
          <a:ln>
            <a:noFill/>
          </a:ln>
        </p:spPr>
      </p:pic>
      <p:sp>
        <p:nvSpPr>
          <p:cNvPr id="17" name="New shape"/>
          <p:cNvSpPr/>
          <p:nvPr/>
        </p:nvSpPr>
        <p:spPr>
          <a:xfrm>
            <a:off x="266700" y="317500"/>
            <a:ext cx="2509044" cy="7873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endParaRPr lang="zh-CN" sz="3200" b="1" dirty="0">
              <a:solidFill>
                <a:srgbClr val="333F50"/>
              </a:solidFill>
              <a:latin typeface="微软雅黑" panose="020B0503020204020204" charset="-122"/>
            </a:endParaRPr>
          </a:p>
        </p:txBody>
      </p:sp>
      <p:sp>
        <p:nvSpPr>
          <p:cNvPr id="19" name="New shape"/>
          <p:cNvSpPr/>
          <p:nvPr/>
        </p:nvSpPr>
        <p:spPr>
          <a:xfrm>
            <a:off x="355600" y="265430"/>
            <a:ext cx="3763010" cy="508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2800" b="1" kern="100" dirty="0">
                <a:solidFill>
                  <a:schemeClr val="accent1">
                    <a:lumMod val="75000"/>
                  </a:schemeClr>
                </a:solidFill>
                <a:latin typeface="Times New Roman" panose="02020603050405020304" pitchFamily="18" charset="0"/>
                <a:ea typeface="宋体" panose="02010600030101010101" pitchFamily="2" charset="-122"/>
                <a:sym typeface="+mn-ea"/>
              </a:rPr>
              <a:t>跷</a:t>
            </a:r>
            <a:r>
              <a:rPr lang="zh-CN" altLang="en-US" sz="2800" b="1" kern="100" dirty="0">
                <a:solidFill>
                  <a:schemeClr val="accent1">
                    <a:lumMod val="75000"/>
                  </a:schemeClr>
                </a:solidFill>
                <a:latin typeface="Times New Roman" panose="02020603050405020304" pitchFamily="18" charset="0"/>
                <a:ea typeface="宋体" panose="02010600030101010101" pitchFamily="2" charset="-122"/>
                <a:sym typeface="+mn-ea"/>
              </a:rPr>
              <a:t>二郎腿随机森林模型</a:t>
            </a:r>
            <a:endParaRPr lang="zh-CN" altLang="en-US" sz="2800" b="1" kern="100" dirty="0">
              <a:solidFill>
                <a:schemeClr val="accent1">
                  <a:lumMod val="75000"/>
                </a:schemeClr>
              </a:solidFill>
              <a:latin typeface="Times New Roman" panose="02020603050405020304" pitchFamily="18" charset="0"/>
              <a:ea typeface="宋体" panose="02010600030101010101" pitchFamily="2" charset="-122"/>
              <a:sym typeface="+mn-ea"/>
            </a:endParaRPr>
          </a:p>
        </p:txBody>
      </p:sp>
      <p:sp>
        <p:nvSpPr>
          <p:cNvPr id="11" name="文本框 10"/>
          <p:cNvSpPr txBox="1"/>
          <p:nvPr/>
        </p:nvSpPr>
        <p:spPr>
          <a:xfrm>
            <a:off x="2126784" y="2226273"/>
            <a:ext cx="184731" cy="323165"/>
          </a:xfrm>
          <a:prstGeom prst="rect">
            <a:avLst/>
          </a:prstGeom>
          <a:noFill/>
        </p:spPr>
        <p:txBody>
          <a:bodyPr wrap="none" rtlCol="0">
            <a:spAutoFit/>
          </a:bodyPr>
          <a:lstStyle/>
          <a:p>
            <a:endParaRPr lang="zh-CN" altLang="en-US" dirty="0"/>
          </a:p>
        </p:txBody>
      </p:sp>
      <p:sp>
        <p:nvSpPr>
          <p:cNvPr id="12" name="文本框 11"/>
          <p:cNvSpPr txBox="1"/>
          <p:nvPr/>
        </p:nvSpPr>
        <p:spPr>
          <a:xfrm>
            <a:off x="355715" y="1139638"/>
            <a:ext cx="5485892" cy="368300"/>
          </a:xfrm>
          <a:prstGeom prst="rect">
            <a:avLst/>
          </a:prstGeom>
          <a:noFill/>
        </p:spPr>
        <p:txBody>
          <a:bodyPr wrap="square" rtlCol="0">
            <a:spAutoFit/>
          </a:bodyPr>
          <a:lstStyle/>
          <a:p>
            <a:pPr algn="just"/>
            <a:r>
              <a:rPr lang="zh-CN" altLang="zh-CN" sz="1800" kern="100" dirty="0">
                <a:solidFill>
                  <a:schemeClr val="bg1"/>
                </a:solidFill>
                <a:latin typeface="Times New Roman" panose="02020603050405020304" pitchFamily="18" charset="0"/>
                <a:ea typeface="宋体" panose="02010600030101010101" pitchFamily="2" charset="-122"/>
              </a:rPr>
              <a:t>跷二郎腿</a:t>
            </a:r>
            <a:r>
              <a:rPr lang="en-US" altLang="zh-CN" sz="1800" kern="100" dirty="0">
                <a:solidFill>
                  <a:schemeClr val="bg1"/>
                </a:solidFill>
                <a:latin typeface="Times New Roman" panose="02020603050405020304" pitchFamily="18" charset="0"/>
                <a:ea typeface="宋体" panose="02010600030101010101" pitchFamily="2" charset="-122"/>
              </a:rPr>
              <a:t>--</a:t>
            </a:r>
            <a:r>
              <a:rPr lang="zh-CN" altLang="en-US" sz="1800" kern="100" dirty="0">
                <a:solidFill>
                  <a:schemeClr val="bg1"/>
                </a:solidFill>
                <a:latin typeface="Times New Roman" panose="02020603050405020304" pitchFamily="18" charset="0"/>
                <a:ea typeface="宋体" panose="02010600030101010101" pitchFamily="2" charset="-122"/>
              </a:rPr>
              <a:t>随机</a:t>
            </a:r>
            <a:r>
              <a:rPr lang="zh-CN" altLang="en-US" sz="1800" kern="100" dirty="0">
                <a:solidFill>
                  <a:schemeClr val="bg1"/>
                </a:solidFill>
                <a:latin typeface="Times New Roman" panose="02020603050405020304" pitchFamily="18" charset="0"/>
                <a:ea typeface="宋体" panose="02010600030101010101" pitchFamily="2" charset="-122"/>
              </a:rPr>
              <a:t>森林</a:t>
            </a:r>
            <a:endParaRPr lang="zh-CN" altLang="en-US" sz="1800" kern="100" dirty="0">
              <a:solidFill>
                <a:schemeClr val="bg1"/>
              </a:solidFill>
              <a:latin typeface="Times New Roman" panose="02020603050405020304" pitchFamily="18" charset="0"/>
              <a:ea typeface="宋体" panose="02010600030101010101" pitchFamily="2" charset="-122"/>
            </a:endParaRPr>
          </a:p>
        </p:txBody>
      </p:sp>
      <p:pic>
        <p:nvPicPr>
          <p:cNvPr id="10" name="New picture"/>
          <p:cNvPicPr/>
          <p:nvPr>
            <p:custDataLst>
              <p:tags r:id="rId2"/>
            </p:custDataLst>
          </p:nvPr>
        </p:nvPicPr>
        <p:blipFill>
          <a:blip r:embed="rId1"/>
          <a:srcRect/>
          <a:stretch>
            <a:fillRect/>
          </a:stretch>
        </p:blipFill>
        <p:spPr>
          <a:xfrm>
            <a:off x="5471160" y="1057910"/>
            <a:ext cx="4530090" cy="3195955"/>
          </a:xfrm>
          <a:prstGeom prst="rect">
            <a:avLst/>
          </a:prstGeom>
          <a:ln>
            <a:noFill/>
          </a:ln>
        </p:spPr>
      </p:pic>
      <p:pic>
        <p:nvPicPr>
          <p:cNvPr id="13" name="图片 12"/>
          <p:cNvPicPr>
            <a:picLocks noChangeAspect="1"/>
          </p:cNvPicPr>
          <p:nvPr>
            <p:custDataLst>
              <p:tags r:id="rId3"/>
            </p:custDataLst>
          </p:nvPr>
        </p:nvPicPr>
        <p:blipFill>
          <a:blip r:embed="rId4"/>
          <a:stretch>
            <a:fillRect/>
          </a:stretch>
        </p:blipFill>
        <p:spPr>
          <a:xfrm>
            <a:off x="4598035" y="2785110"/>
            <a:ext cx="815340" cy="403860"/>
          </a:xfrm>
          <a:prstGeom prst="rect">
            <a:avLst/>
          </a:prstGeom>
        </p:spPr>
      </p:pic>
      <p:pic>
        <p:nvPicPr>
          <p:cNvPr id="24" name="图片 23"/>
          <p:cNvPicPr>
            <a:picLocks noChangeAspect="1"/>
          </p:cNvPicPr>
          <p:nvPr>
            <p:custDataLst>
              <p:tags r:id="rId5"/>
            </p:custDataLst>
          </p:nvPr>
        </p:nvPicPr>
        <p:blipFill>
          <a:blip r:embed="rId6"/>
          <a:stretch>
            <a:fillRect/>
          </a:stretch>
        </p:blipFill>
        <p:spPr>
          <a:xfrm>
            <a:off x="5549265" y="4801870"/>
            <a:ext cx="2961005" cy="435610"/>
          </a:xfrm>
          <a:prstGeom prst="rect">
            <a:avLst/>
          </a:prstGeom>
        </p:spPr>
      </p:pic>
      <p:sp>
        <p:nvSpPr>
          <p:cNvPr id="25" name="文本框 24"/>
          <p:cNvSpPr txBox="1"/>
          <p:nvPr>
            <p:custDataLst>
              <p:tags r:id="rId7"/>
            </p:custDataLst>
          </p:nvPr>
        </p:nvSpPr>
        <p:spPr>
          <a:xfrm>
            <a:off x="5549265" y="4907280"/>
            <a:ext cx="2942590" cy="306705"/>
          </a:xfrm>
          <a:prstGeom prst="rect">
            <a:avLst/>
          </a:prstGeom>
          <a:noFill/>
        </p:spPr>
        <p:txBody>
          <a:bodyPr wrap="square" rtlCol="0">
            <a:spAutoFit/>
          </a:bodyPr>
          <a:p>
            <a:r>
              <a:rPr lang="zh-CN" altLang="en-US" sz="1400">
                <a:solidFill>
                  <a:schemeClr val="bg1"/>
                </a:solidFill>
              </a:rPr>
              <a:t>精确度在从</a:t>
            </a:r>
            <a:r>
              <a:rPr lang="en-US" altLang="zh-CN" sz="1400">
                <a:solidFill>
                  <a:schemeClr val="bg1"/>
                </a:solidFill>
              </a:rPr>
              <a:t>82%</a:t>
            </a:r>
            <a:r>
              <a:rPr lang="zh-CN" altLang="en-US" sz="1400">
                <a:solidFill>
                  <a:schemeClr val="bg1"/>
                </a:solidFill>
              </a:rPr>
              <a:t>提升到了</a:t>
            </a:r>
            <a:r>
              <a:rPr lang="en-US" altLang="zh-CN" sz="1400">
                <a:solidFill>
                  <a:schemeClr val="bg1"/>
                </a:solidFill>
              </a:rPr>
              <a:t>88</a:t>
            </a:r>
            <a:r>
              <a:rPr lang="en-US" altLang="zh-CN" sz="1400">
                <a:solidFill>
                  <a:schemeClr val="bg1"/>
                </a:solidFill>
              </a:rPr>
              <a:t>%</a:t>
            </a:r>
            <a:r>
              <a:rPr lang="zh-CN" altLang="en-US" sz="1400">
                <a:solidFill>
                  <a:schemeClr val="bg1"/>
                </a:solidFill>
              </a:rPr>
              <a:t>左右</a:t>
            </a:r>
            <a:endParaRPr lang="zh-CN" altLang="en-US" sz="1400">
              <a:solidFill>
                <a:schemeClr val="bg1"/>
              </a:solidFill>
            </a:endParaRPr>
          </a:p>
        </p:txBody>
      </p:sp>
      <p:cxnSp>
        <p:nvCxnSpPr>
          <p:cNvPr id="30" name="直接连接符 29"/>
          <p:cNvCxnSpPr/>
          <p:nvPr>
            <p:custDataLst>
              <p:tags r:id="rId8"/>
            </p:custDataLst>
          </p:nvPr>
        </p:nvCxnSpPr>
        <p:spPr>
          <a:xfrm flipV="1">
            <a:off x="6717030" y="2929255"/>
            <a:ext cx="810895"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9"/>
            </p:custDataLst>
          </p:nvPr>
        </p:nvCxnSpPr>
        <p:spPr>
          <a:xfrm flipV="1">
            <a:off x="6759575" y="3649345"/>
            <a:ext cx="768350" cy="69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0"/>
            </p:custDataLst>
          </p:nvPr>
        </p:nvCxnSpPr>
        <p:spPr>
          <a:xfrm flipV="1">
            <a:off x="6844030" y="3056255"/>
            <a:ext cx="810895"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11"/>
            </p:custDataLst>
          </p:nvPr>
        </p:nvCxnSpPr>
        <p:spPr>
          <a:xfrm flipV="1">
            <a:off x="6886575" y="3776345"/>
            <a:ext cx="768350" cy="6985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12"/>
            </p:custDataLst>
          </p:nvPr>
        </p:nvPicPr>
        <p:blipFill>
          <a:blip r:embed="rId13"/>
          <a:stretch>
            <a:fillRect/>
          </a:stretch>
        </p:blipFill>
        <p:spPr>
          <a:xfrm>
            <a:off x="399415" y="1543050"/>
            <a:ext cx="3988435" cy="3370580"/>
          </a:xfrm>
          <a:prstGeom prst="rect">
            <a:avLst/>
          </a:prstGeom>
        </p:spPr>
      </p:pic>
      <p:pic>
        <p:nvPicPr>
          <p:cNvPr id="34" name="图片 33"/>
          <p:cNvPicPr>
            <a:picLocks noChangeAspect="1"/>
          </p:cNvPicPr>
          <p:nvPr>
            <p:custDataLst>
              <p:tags r:id="rId14"/>
            </p:custDataLst>
          </p:nvPr>
        </p:nvPicPr>
        <p:blipFill>
          <a:blip r:embed="rId15"/>
          <a:stretch>
            <a:fillRect/>
          </a:stretch>
        </p:blipFill>
        <p:spPr>
          <a:xfrm>
            <a:off x="5549265" y="1137920"/>
            <a:ext cx="4373880" cy="30048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242180" y="1353599"/>
            <a:ext cx="5485893" cy="2872053"/>
          </a:xfrm>
          <a:prstGeom prst="rect">
            <a:avLst/>
          </a:prstGeom>
          <a:ln>
            <a:noFill/>
          </a:ln>
        </p:spPr>
      </p:pic>
      <p:sp>
        <p:nvSpPr>
          <p:cNvPr id="17" name="New shape"/>
          <p:cNvSpPr/>
          <p:nvPr/>
        </p:nvSpPr>
        <p:spPr>
          <a:xfrm>
            <a:off x="266700" y="317500"/>
            <a:ext cx="2509044" cy="7873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endParaRPr lang="zh-CN" sz="3200" b="1" dirty="0">
              <a:solidFill>
                <a:srgbClr val="333F50"/>
              </a:solidFill>
              <a:latin typeface="微软雅黑" panose="020B0503020204020204" charset="-122"/>
            </a:endParaRPr>
          </a:p>
        </p:txBody>
      </p:sp>
      <p:sp>
        <p:nvSpPr>
          <p:cNvPr id="19" name="New shape"/>
          <p:cNvSpPr/>
          <p:nvPr/>
        </p:nvSpPr>
        <p:spPr>
          <a:xfrm>
            <a:off x="355600" y="317500"/>
            <a:ext cx="3948430" cy="508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2800" b="1" kern="100" dirty="0">
                <a:solidFill>
                  <a:schemeClr val="accent1">
                    <a:lumMod val="75000"/>
                  </a:schemeClr>
                </a:solidFill>
                <a:latin typeface="Times New Roman" panose="02020603050405020304" pitchFamily="18" charset="0"/>
                <a:ea typeface="宋体" panose="02010600030101010101" pitchFamily="2" charset="-122"/>
                <a:sym typeface="+mn-ea"/>
              </a:rPr>
              <a:t>头部</a:t>
            </a:r>
            <a:r>
              <a:rPr lang="en-US" altLang="zh-CN" sz="2800" b="1" kern="100" dirty="0">
                <a:solidFill>
                  <a:schemeClr val="accent1">
                    <a:lumMod val="75000"/>
                  </a:schemeClr>
                </a:solidFill>
                <a:latin typeface="Times New Roman" panose="02020603050405020304" pitchFamily="18" charset="0"/>
                <a:ea typeface="宋体" panose="02010600030101010101" pitchFamily="2" charset="-122"/>
                <a:sym typeface="+mn-ea"/>
              </a:rPr>
              <a:t>--</a:t>
            </a:r>
            <a:r>
              <a:rPr lang="zh-CN" altLang="en-US" sz="2800" b="1" kern="100" dirty="0">
                <a:solidFill>
                  <a:schemeClr val="accent1">
                    <a:lumMod val="75000"/>
                  </a:schemeClr>
                </a:solidFill>
                <a:latin typeface="Times New Roman" panose="02020603050405020304" pitchFamily="18" charset="0"/>
                <a:ea typeface="宋体" panose="02010600030101010101" pitchFamily="2" charset="-122"/>
                <a:sym typeface="+mn-ea"/>
              </a:rPr>
              <a:t>简单神经网络模型</a:t>
            </a:r>
            <a:endParaRPr lang="zh-CN" altLang="zh-CN" sz="2800" b="1" dirty="0">
              <a:solidFill>
                <a:srgbClr val="333F50"/>
              </a:solidFill>
              <a:latin typeface="微软雅黑" panose="020B0503020204020204" charset="-122"/>
            </a:endParaRPr>
          </a:p>
        </p:txBody>
      </p:sp>
      <p:sp>
        <p:nvSpPr>
          <p:cNvPr id="11" name="文本框 10"/>
          <p:cNvSpPr txBox="1"/>
          <p:nvPr/>
        </p:nvSpPr>
        <p:spPr>
          <a:xfrm>
            <a:off x="2126784" y="2226273"/>
            <a:ext cx="184731" cy="323165"/>
          </a:xfrm>
          <a:prstGeom prst="rect">
            <a:avLst/>
          </a:prstGeom>
          <a:noFill/>
        </p:spPr>
        <p:txBody>
          <a:bodyPr wrap="none" rtlCol="0">
            <a:spAutoFit/>
          </a:bodyPr>
          <a:lstStyle/>
          <a:p>
            <a:endParaRPr lang="zh-CN" altLang="en-US" dirty="0"/>
          </a:p>
        </p:txBody>
      </p:sp>
      <p:sp>
        <p:nvSpPr>
          <p:cNvPr id="12" name="文本框 11"/>
          <p:cNvSpPr txBox="1"/>
          <p:nvPr/>
        </p:nvSpPr>
        <p:spPr>
          <a:xfrm>
            <a:off x="266701" y="1332755"/>
            <a:ext cx="5485892" cy="3154069"/>
          </a:xfrm>
          <a:prstGeom prst="rect">
            <a:avLst/>
          </a:prstGeom>
          <a:noFill/>
        </p:spPr>
        <p:txBody>
          <a:bodyPr wrap="square" rtlCol="0">
            <a:spAutoFit/>
          </a:bodyPr>
          <a:lstStyle/>
          <a:p>
            <a:pPr marL="342900" lvl="0" indent="-342900" algn="just">
              <a:lnSpc>
                <a:spcPts val="2000"/>
              </a:lnSpc>
              <a:buFont typeface="+mj-lt"/>
              <a:buAutoNum type="arabicPeriod"/>
            </a:pPr>
            <a:r>
              <a:rPr lang="zh-CN" altLang="en-US" sz="1600" kern="100" dirty="0">
                <a:solidFill>
                  <a:schemeClr val="bg1"/>
                </a:solidFill>
                <a:latin typeface="Times New Roman" panose="02020603050405020304" pitchFamily="18" charset="0"/>
                <a:ea typeface="宋体" panose="02010600030101010101" pitchFamily="2" charset="-122"/>
              </a:rPr>
              <a:t>首先获得数据</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en-US" sz="1600" kern="100" dirty="0">
                <a:solidFill>
                  <a:schemeClr val="bg1"/>
                </a:solidFill>
                <a:effectLst/>
                <a:latin typeface="Times New Roman" panose="02020603050405020304" pitchFamily="18" charset="0"/>
                <a:ea typeface="宋体" panose="02010600030101010101" pitchFamily="2" charset="-122"/>
              </a:rPr>
              <a:t>数据集划分</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en-US" sz="1600" kern="100" dirty="0">
                <a:solidFill>
                  <a:schemeClr val="bg1"/>
                </a:solidFill>
                <a:effectLst/>
                <a:latin typeface="Times New Roman" panose="02020603050405020304" pitchFamily="18" charset="0"/>
                <a:ea typeface="宋体" panose="02010600030101010101" pitchFamily="2" charset="-122"/>
              </a:rPr>
              <a:t>将数据划分为训练集</a:t>
            </a:r>
            <a:r>
              <a:rPr lang="en-US" altLang="zh-CN" sz="1600" kern="100" dirty="0">
                <a:solidFill>
                  <a:schemeClr val="bg1"/>
                </a:solidFill>
                <a:effectLst/>
                <a:latin typeface="Times New Roman" panose="02020603050405020304" pitchFamily="18" charset="0"/>
                <a:ea typeface="宋体" panose="02010600030101010101" pitchFamily="2" charset="-122"/>
              </a:rPr>
              <a:t>(80%)</a:t>
            </a:r>
            <a:r>
              <a:rPr lang="zh-CN" altLang="en-US" sz="1600" kern="100" dirty="0">
                <a:solidFill>
                  <a:schemeClr val="bg1"/>
                </a:solidFill>
                <a:effectLst/>
                <a:latin typeface="Times New Roman" panose="02020603050405020304" pitchFamily="18" charset="0"/>
                <a:ea typeface="宋体" panose="02010600030101010101" pitchFamily="2" charset="-122"/>
              </a:rPr>
              <a:t>和测试集</a:t>
            </a:r>
            <a:r>
              <a:rPr lang="en-US" altLang="zh-CN" sz="1600" kern="100" dirty="0">
                <a:solidFill>
                  <a:schemeClr val="bg1"/>
                </a:solidFill>
                <a:effectLst/>
                <a:latin typeface="Times New Roman" panose="02020603050405020304" pitchFamily="18" charset="0"/>
                <a:ea typeface="宋体" panose="02010600030101010101" pitchFamily="2" charset="-122"/>
              </a:rPr>
              <a:t>(20%),</a:t>
            </a:r>
            <a:r>
              <a:rPr lang="zh-CN" altLang="en-US" sz="1600" kern="100" dirty="0">
                <a:solidFill>
                  <a:schemeClr val="bg1"/>
                </a:solidFill>
                <a:effectLst/>
                <a:latin typeface="Times New Roman" panose="02020603050405020304" pitchFamily="18" charset="0"/>
                <a:ea typeface="宋体" panose="02010600030101010101" pitchFamily="2" charset="-122"/>
              </a:rPr>
              <a:t>设置随机种子确保结果可复现。</a:t>
            </a:r>
            <a:endParaRPr lang="en-US"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en-US" sz="1600" kern="100" dirty="0">
                <a:solidFill>
                  <a:schemeClr val="bg1"/>
                </a:solidFill>
                <a:effectLst/>
                <a:latin typeface="Times New Roman" panose="02020603050405020304" pitchFamily="18" charset="0"/>
                <a:ea typeface="宋体" panose="02010600030101010101" pitchFamily="2" charset="-122"/>
              </a:rPr>
              <a:t>模型定义</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en-US" sz="1600" kern="100" dirty="0">
                <a:solidFill>
                  <a:schemeClr val="bg1"/>
                </a:solidFill>
                <a:effectLst/>
                <a:latin typeface="Times New Roman" panose="02020603050405020304" pitchFamily="18" charset="0"/>
                <a:ea typeface="宋体" panose="02010600030101010101" pitchFamily="2" charset="-122"/>
              </a:rPr>
              <a:t>定义包含</a:t>
            </a:r>
            <a:r>
              <a:rPr lang="en-US" altLang="zh-CN" sz="1600" kern="100" dirty="0">
                <a:solidFill>
                  <a:schemeClr val="bg1"/>
                </a:solidFill>
                <a:effectLst/>
                <a:latin typeface="Times New Roman" panose="02020603050405020304" pitchFamily="18" charset="0"/>
                <a:ea typeface="宋体" panose="02010600030101010101" pitchFamily="2" charset="-122"/>
              </a:rPr>
              <a:t>2</a:t>
            </a:r>
            <a:r>
              <a:rPr lang="zh-CN" altLang="en-US" sz="1600" kern="100" dirty="0">
                <a:solidFill>
                  <a:schemeClr val="bg1"/>
                </a:solidFill>
                <a:effectLst/>
                <a:latin typeface="Times New Roman" panose="02020603050405020304" pitchFamily="18" charset="0"/>
                <a:ea typeface="宋体" panose="02010600030101010101" pitchFamily="2" charset="-122"/>
              </a:rPr>
              <a:t>个全连接层和</a:t>
            </a:r>
            <a:r>
              <a:rPr lang="en-US" altLang="zh-CN" sz="1600" kern="100" dirty="0">
                <a:solidFill>
                  <a:schemeClr val="bg1"/>
                </a:solidFill>
                <a:effectLst/>
                <a:latin typeface="Times New Roman" panose="02020603050405020304" pitchFamily="18" charset="0"/>
                <a:ea typeface="宋体" panose="02010600030101010101" pitchFamily="2" charset="-122"/>
              </a:rPr>
              <a:t>1</a:t>
            </a:r>
            <a:r>
              <a:rPr lang="zh-CN" altLang="en-US" sz="1600" kern="100" dirty="0">
                <a:solidFill>
                  <a:schemeClr val="bg1"/>
                </a:solidFill>
                <a:effectLst/>
                <a:latin typeface="Times New Roman" panose="02020603050405020304" pitchFamily="18" charset="0"/>
                <a:ea typeface="宋体" panose="02010600030101010101" pitchFamily="2" charset="-122"/>
              </a:rPr>
              <a:t>个</a:t>
            </a:r>
            <a:r>
              <a:rPr lang="en-US" altLang="zh-CN" sz="1600" kern="100" dirty="0">
                <a:solidFill>
                  <a:schemeClr val="bg1"/>
                </a:solidFill>
                <a:effectLst/>
                <a:latin typeface="Times New Roman" panose="02020603050405020304" pitchFamily="18" charset="0"/>
                <a:ea typeface="宋体" panose="02010600030101010101" pitchFamily="2" charset="-122"/>
              </a:rPr>
              <a:t>Dropout</a:t>
            </a:r>
            <a:r>
              <a:rPr lang="zh-CN" altLang="en-US" sz="1600" kern="100" dirty="0">
                <a:solidFill>
                  <a:schemeClr val="bg1"/>
                </a:solidFill>
                <a:effectLst/>
                <a:latin typeface="Times New Roman" panose="02020603050405020304" pitchFamily="18" charset="0"/>
                <a:ea typeface="宋体" panose="02010600030101010101" pitchFamily="2" charset="-122"/>
              </a:rPr>
              <a:t>层的神经网络模型</a:t>
            </a:r>
            <a:r>
              <a:rPr lang="en-US" altLang="zh-CN" sz="1600" kern="100" dirty="0">
                <a:solidFill>
                  <a:schemeClr val="bg1"/>
                </a:solidFill>
                <a:effectLst/>
                <a:latin typeface="Times New Roman" panose="02020603050405020304" pitchFamily="18" charset="0"/>
                <a:ea typeface="宋体" panose="02010600030101010101" pitchFamily="2" charset="-122"/>
              </a:rPr>
              <a:t>Model</a:t>
            </a:r>
            <a:r>
              <a:rPr lang="zh-CN" altLang="en-US" sz="1600" kern="100" dirty="0">
                <a:solidFill>
                  <a:schemeClr val="bg1"/>
                </a:solidFill>
                <a:effectLst/>
                <a:latin typeface="Times New Roman" panose="02020603050405020304" pitchFamily="18" charset="0"/>
                <a:ea typeface="宋体" panose="02010600030101010101" pitchFamily="2" charset="-122"/>
              </a:rPr>
              <a:t>。</a:t>
            </a:r>
            <a:r>
              <a:rPr lang="zh-CN" altLang="zh-CN" sz="1600" kern="100" dirty="0">
                <a:solidFill>
                  <a:schemeClr val="bg1"/>
                </a:solidFill>
                <a:effectLst/>
                <a:latin typeface="Times New Roman" panose="02020603050405020304" pitchFamily="18" charset="0"/>
                <a:ea typeface="宋体" panose="02010600030101010101" pitchFamily="2" charset="-122"/>
              </a:rPr>
              <a:t>训练模型</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zh-CN" sz="1600" kern="100" dirty="0">
                <a:solidFill>
                  <a:schemeClr val="bg1"/>
                </a:solidFill>
                <a:effectLst/>
                <a:latin typeface="Times New Roman" panose="02020603050405020304" pitchFamily="18" charset="0"/>
                <a:ea typeface="宋体" panose="02010600030101010101" pitchFamily="2" charset="-122"/>
              </a:rPr>
              <a:t>迭代</a:t>
            </a:r>
            <a:r>
              <a:rPr lang="en-US" altLang="zh-CN" sz="1600" kern="100" dirty="0">
                <a:solidFill>
                  <a:schemeClr val="bg1"/>
                </a:solidFill>
                <a:effectLst/>
                <a:latin typeface="Times New Roman" panose="02020603050405020304" pitchFamily="18" charset="0"/>
                <a:ea typeface="宋体" panose="02010600030101010101" pitchFamily="2" charset="-122"/>
              </a:rPr>
              <a:t>280</a:t>
            </a:r>
            <a:r>
              <a:rPr lang="zh-CN" altLang="zh-CN" sz="1600" kern="100" dirty="0">
                <a:solidFill>
                  <a:schemeClr val="bg1"/>
                </a:solidFill>
                <a:effectLst/>
                <a:latin typeface="Times New Roman" panose="02020603050405020304" pitchFamily="18" charset="0"/>
                <a:ea typeface="宋体" panose="02010600030101010101" pitchFamily="2" charset="-122"/>
              </a:rPr>
              <a:t>次</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zh-CN" sz="1600" kern="100" dirty="0">
                <a:solidFill>
                  <a:schemeClr val="bg1"/>
                </a:solidFill>
                <a:effectLst/>
                <a:latin typeface="Times New Roman" panose="02020603050405020304" pitchFamily="18" charset="0"/>
                <a:ea typeface="宋体" panose="02010600030101010101" pitchFamily="2" charset="-122"/>
              </a:rPr>
              <a:t>验证集比例为</a:t>
            </a:r>
            <a:r>
              <a:rPr lang="en-US" altLang="zh-CN" sz="1600" kern="100" dirty="0">
                <a:solidFill>
                  <a:schemeClr val="bg1"/>
                </a:solidFill>
                <a:effectLst/>
                <a:latin typeface="Times New Roman" panose="02020603050405020304" pitchFamily="18" charset="0"/>
                <a:ea typeface="宋体" panose="02010600030101010101" pitchFamily="2" charset="-122"/>
              </a:rPr>
              <a:t>0.2</a:t>
            </a:r>
            <a:endParaRPr lang="zh-CN"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en-US" sz="1600" kern="100" dirty="0">
                <a:solidFill>
                  <a:schemeClr val="bg1"/>
                </a:solidFill>
                <a:effectLst/>
                <a:latin typeface="Times New Roman" panose="02020603050405020304" pitchFamily="18" charset="0"/>
                <a:ea typeface="宋体" panose="02010600030101010101" pitchFamily="2" charset="-122"/>
              </a:rPr>
              <a:t>优化器和损失函数定义</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en-US" sz="1600" kern="100" dirty="0">
                <a:solidFill>
                  <a:schemeClr val="bg1"/>
                </a:solidFill>
                <a:effectLst/>
                <a:latin typeface="Times New Roman" panose="02020603050405020304" pitchFamily="18" charset="0"/>
                <a:ea typeface="宋体" panose="02010600030101010101" pitchFamily="2" charset="-122"/>
              </a:rPr>
              <a:t>使用</a:t>
            </a:r>
            <a:r>
              <a:rPr lang="en-US" altLang="zh-CN" sz="1600" kern="100" dirty="0">
                <a:solidFill>
                  <a:schemeClr val="bg1"/>
                </a:solidFill>
                <a:effectLst/>
                <a:latin typeface="Times New Roman" panose="02020603050405020304" pitchFamily="18" charset="0"/>
                <a:ea typeface="宋体" panose="02010600030101010101" pitchFamily="2" charset="-122"/>
              </a:rPr>
              <a:t>Adam</a:t>
            </a:r>
            <a:r>
              <a:rPr lang="zh-CN" altLang="en-US" sz="1600" kern="100" dirty="0">
                <a:solidFill>
                  <a:schemeClr val="bg1"/>
                </a:solidFill>
                <a:effectLst/>
                <a:latin typeface="Times New Roman" panose="02020603050405020304" pitchFamily="18" charset="0"/>
                <a:ea typeface="宋体" panose="02010600030101010101" pitchFamily="2" charset="-122"/>
              </a:rPr>
              <a:t>优化器和交叉熵损失函数。</a:t>
            </a:r>
            <a:endParaRPr lang="en-US"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en-US" sz="1600" kern="100" dirty="0">
                <a:solidFill>
                  <a:schemeClr val="bg1"/>
                </a:solidFill>
                <a:effectLst/>
                <a:latin typeface="Times New Roman" panose="02020603050405020304" pitchFamily="18" charset="0"/>
                <a:ea typeface="宋体" panose="02010600030101010101" pitchFamily="2" charset="-122"/>
              </a:rPr>
              <a:t>模型训练</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en-US" sz="1600" kern="100" dirty="0">
                <a:solidFill>
                  <a:schemeClr val="bg1"/>
                </a:solidFill>
                <a:effectLst/>
                <a:latin typeface="Times New Roman" panose="02020603050405020304" pitchFamily="18" charset="0"/>
                <a:ea typeface="宋体" panose="02010600030101010101" pitchFamily="2" charset="-122"/>
              </a:rPr>
              <a:t>使用训练集对模型进行训练</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en-US" sz="1600" kern="100" dirty="0">
                <a:solidFill>
                  <a:schemeClr val="bg1"/>
                </a:solidFill>
                <a:effectLst/>
                <a:latin typeface="Times New Roman" panose="02020603050405020304" pitchFamily="18" charset="0"/>
                <a:ea typeface="宋体" panose="02010600030101010101" pitchFamily="2" charset="-122"/>
              </a:rPr>
              <a:t>保存模型参数</a:t>
            </a:r>
            <a:endParaRPr lang="en-US"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en-US" sz="1600" kern="100" dirty="0">
                <a:solidFill>
                  <a:schemeClr val="bg1"/>
                </a:solidFill>
                <a:effectLst/>
                <a:latin typeface="Times New Roman" panose="02020603050405020304" pitchFamily="18" charset="0"/>
                <a:ea typeface="宋体" panose="02010600030101010101" pitchFamily="2" charset="-122"/>
              </a:rPr>
              <a:t>模型测试</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en-US" sz="1600" kern="100" dirty="0">
                <a:solidFill>
                  <a:schemeClr val="bg1"/>
                </a:solidFill>
                <a:effectLst/>
                <a:latin typeface="Times New Roman" panose="02020603050405020304" pitchFamily="18" charset="0"/>
                <a:ea typeface="宋体" panose="02010600030101010101" pitchFamily="2" charset="-122"/>
              </a:rPr>
              <a:t>使用测试集评估模型性能</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en-US" sz="1600" kern="100" dirty="0">
                <a:solidFill>
                  <a:schemeClr val="bg1"/>
                </a:solidFill>
                <a:effectLst/>
                <a:latin typeface="Times New Roman" panose="02020603050405020304" pitchFamily="18" charset="0"/>
                <a:ea typeface="宋体" panose="02010600030101010101" pitchFamily="2" charset="-122"/>
              </a:rPr>
              <a:t>计算准确率和损失</a:t>
            </a:r>
            <a:endParaRPr lang="en-US" altLang="zh-CN"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r>
              <a:rPr lang="zh-CN" altLang="en-US" sz="1600" kern="100" dirty="0">
                <a:solidFill>
                  <a:schemeClr val="bg1"/>
                </a:solidFill>
                <a:effectLst/>
                <a:latin typeface="Times New Roman" panose="02020603050405020304" pitchFamily="18" charset="0"/>
                <a:ea typeface="宋体" panose="02010600030101010101" pitchFamily="2" charset="-122"/>
              </a:rPr>
              <a:t>预测</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en-US" sz="1600" kern="100" dirty="0">
                <a:solidFill>
                  <a:schemeClr val="bg1"/>
                </a:solidFill>
                <a:effectLst/>
                <a:latin typeface="Times New Roman" panose="02020603050405020304" pitchFamily="18" charset="0"/>
                <a:ea typeface="宋体" panose="02010600030101010101" pitchFamily="2" charset="-122"/>
              </a:rPr>
              <a:t>读取预测数据</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en-US" sz="1600" kern="100" dirty="0">
                <a:solidFill>
                  <a:schemeClr val="bg1"/>
                </a:solidFill>
                <a:effectLst/>
                <a:latin typeface="Times New Roman" panose="02020603050405020304" pitchFamily="18" charset="0"/>
                <a:ea typeface="宋体" panose="02010600030101010101" pitchFamily="2" charset="-122"/>
              </a:rPr>
              <a:t>使用训练好的模型进行预测</a:t>
            </a:r>
            <a:r>
              <a:rPr lang="en-US" altLang="zh-CN" sz="1600" kern="100" dirty="0">
                <a:solidFill>
                  <a:schemeClr val="bg1"/>
                </a:solidFill>
                <a:effectLst/>
                <a:latin typeface="Times New Roman" panose="02020603050405020304" pitchFamily="18" charset="0"/>
                <a:ea typeface="宋体" panose="02010600030101010101" pitchFamily="2" charset="-122"/>
              </a:rPr>
              <a:t>,</a:t>
            </a:r>
            <a:r>
              <a:rPr lang="zh-CN" altLang="en-US" sz="1600" kern="100" dirty="0">
                <a:solidFill>
                  <a:schemeClr val="bg1"/>
                </a:solidFill>
                <a:effectLst/>
                <a:latin typeface="Times New Roman" panose="02020603050405020304" pitchFamily="18" charset="0"/>
                <a:ea typeface="宋体" panose="02010600030101010101" pitchFamily="2" charset="-122"/>
              </a:rPr>
              <a:t>并将结果保存到</a:t>
            </a:r>
            <a:r>
              <a:rPr lang="en-US" altLang="zh-CN" sz="1600" kern="100" dirty="0">
                <a:solidFill>
                  <a:schemeClr val="bg1"/>
                </a:solidFill>
                <a:effectLst/>
                <a:latin typeface="Times New Roman" panose="02020603050405020304" pitchFamily="18" charset="0"/>
                <a:ea typeface="宋体" panose="02010600030101010101" pitchFamily="2" charset="-122"/>
              </a:rPr>
              <a:t>CSV</a:t>
            </a:r>
            <a:r>
              <a:rPr lang="zh-CN" altLang="en-US" sz="1600" kern="100" dirty="0">
                <a:solidFill>
                  <a:schemeClr val="bg1"/>
                </a:solidFill>
                <a:effectLst/>
                <a:latin typeface="Times New Roman" panose="02020603050405020304" pitchFamily="18" charset="0"/>
                <a:ea typeface="宋体" panose="02010600030101010101" pitchFamily="2" charset="-122"/>
              </a:rPr>
              <a:t>文件。</a:t>
            </a:r>
            <a:endParaRPr lang="zh-CN" altLang="en-US" sz="1600" kern="100" dirty="0">
              <a:solidFill>
                <a:schemeClr val="bg1"/>
              </a:solidFill>
              <a:effectLst/>
              <a:latin typeface="Times New Roman" panose="02020603050405020304" pitchFamily="18" charset="0"/>
              <a:ea typeface="宋体" panose="02010600030101010101" pitchFamily="2" charset="-122"/>
            </a:endParaRPr>
          </a:p>
          <a:p>
            <a:pPr marL="342900" lvl="0" indent="-342900" algn="just">
              <a:lnSpc>
                <a:spcPts val="2000"/>
              </a:lnSpc>
              <a:buFont typeface="+mj-lt"/>
              <a:buAutoNum type="arabicPeriod"/>
            </a:pPr>
            <a:endParaRPr lang="en-US" altLang="zh-CN" sz="1600" kern="100" dirty="0">
              <a:solidFill>
                <a:schemeClr val="bg1"/>
              </a:solidFill>
              <a:effectLst/>
              <a:latin typeface="Times New Roman" panose="02020603050405020304" pitchFamily="18" charset="0"/>
              <a:ea typeface="宋体" panose="02010600030101010101" pitchFamily="2" charset="-122"/>
            </a:endParaRPr>
          </a:p>
        </p:txBody>
      </p:sp>
      <p:sp>
        <p:nvSpPr>
          <p:cNvPr id="13" name="New shape"/>
          <p:cNvSpPr/>
          <p:nvPr/>
        </p:nvSpPr>
        <p:spPr>
          <a:xfrm>
            <a:off x="759520" y="518278"/>
            <a:ext cx="2509044" cy="7873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endParaRPr lang="zh-CN" sz="3200" b="1" dirty="0">
              <a:solidFill>
                <a:srgbClr val="333F50"/>
              </a:solidFill>
              <a:latin typeface="微软雅黑" panose="020B0503020204020204" charset="-122"/>
            </a:endParaRPr>
          </a:p>
        </p:txBody>
      </p:sp>
      <p:sp>
        <p:nvSpPr>
          <p:cNvPr id="22" name="New shape"/>
          <p:cNvSpPr/>
          <p:nvPr/>
        </p:nvSpPr>
        <p:spPr>
          <a:xfrm>
            <a:off x="5368032" y="615670"/>
            <a:ext cx="3212232" cy="667792"/>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endParaRPr lang="zh-CN" sz="2800" b="1" dirty="0">
              <a:solidFill>
                <a:schemeClr val="accent1">
                  <a:lumMod val="75000"/>
                </a:schemeClr>
              </a:solidFill>
              <a:latin typeface="微软雅黑" panose="020B0503020204020204" charset="-122"/>
            </a:endParaRPr>
          </a:p>
        </p:txBody>
      </p:sp>
      <p:pic>
        <p:nvPicPr>
          <p:cNvPr id="23" name="New picture"/>
          <p:cNvPicPr/>
          <p:nvPr>
            <p:custDataLst>
              <p:tags r:id="rId2"/>
            </p:custDataLst>
          </p:nvPr>
        </p:nvPicPr>
        <p:blipFill>
          <a:blip r:embed="rId3"/>
          <a:srcRect/>
          <a:stretch>
            <a:fillRect/>
          </a:stretch>
        </p:blipFill>
        <p:spPr>
          <a:xfrm>
            <a:off x="6131993" y="964620"/>
            <a:ext cx="3672406" cy="3924151"/>
          </a:xfrm>
          <a:prstGeom prst="rect">
            <a:avLst/>
          </a:prstGeom>
          <a:ln>
            <a:noFill/>
          </a:ln>
        </p:spPr>
      </p:pic>
      <p:pic>
        <p:nvPicPr>
          <p:cNvPr id="7" name="图片 6"/>
          <p:cNvPicPr>
            <a:picLocks noChangeAspect="1"/>
          </p:cNvPicPr>
          <p:nvPr/>
        </p:nvPicPr>
        <p:blipFill>
          <a:blip r:embed="rId4"/>
          <a:stretch>
            <a:fillRect/>
          </a:stretch>
        </p:blipFill>
        <p:spPr>
          <a:xfrm>
            <a:off x="6160135" y="1332230"/>
            <a:ext cx="3597275" cy="31546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ew picture"/>
          <p:cNvPicPr/>
          <p:nvPr>
            <p:custDataLst>
              <p:tags r:id="rId1"/>
            </p:custDataLst>
          </p:nvPr>
        </p:nvPicPr>
        <p:blipFill>
          <a:blip r:embed="rId2"/>
          <a:srcRect/>
          <a:stretch>
            <a:fillRect/>
          </a:stretch>
        </p:blipFill>
        <p:spPr>
          <a:xfrm>
            <a:off x="6201410" y="4104005"/>
            <a:ext cx="3056255" cy="508000"/>
          </a:xfrm>
          <a:prstGeom prst="rect">
            <a:avLst/>
          </a:prstGeom>
          <a:ln>
            <a:noFill/>
          </a:ln>
        </p:spPr>
      </p:pic>
      <p:pic>
        <p:nvPicPr>
          <p:cNvPr id="2" name="New picture"/>
          <p:cNvPicPr/>
          <p:nvPr/>
        </p:nvPicPr>
        <p:blipFill>
          <a:blip r:embed="rId2"/>
          <a:srcRect/>
          <a:stretch>
            <a:fillRect/>
          </a:stretch>
        </p:blipFill>
        <p:spPr>
          <a:xfrm>
            <a:off x="355600" y="1488542"/>
            <a:ext cx="5516488" cy="3970318"/>
          </a:xfrm>
          <a:prstGeom prst="rect">
            <a:avLst/>
          </a:prstGeom>
          <a:ln>
            <a:noFill/>
          </a:ln>
        </p:spPr>
      </p:pic>
      <p:sp>
        <p:nvSpPr>
          <p:cNvPr id="17" name="New shape"/>
          <p:cNvSpPr/>
          <p:nvPr/>
        </p:nvSpPr>
        <p:spPr>
          <a:xfrm>
            <a:off x="266700" y="317500"/>
            <a:ext cx="2509044" cy="7873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endParaRPr lang="zh-CN" sz="3200" b="1" dirty="0">
              <a:solidFill>
                <a:srgbClr val="333F50"/>
              </a:solidFill>
              <a:latin typeface="微软雅黑" panose="020B0503020204020204" charset="-122"/>
            </a:endParaRPr>
          </a:p>
        </p:txBody>
      </p:sp>
      <p:sp>
        <p:nvSpPr>
          <p:cNvPr id="19" name="New shape"/>
          <p:cNvSpPr/>
          <p:nvPr/>
        </p:nvSpPr>
        <p:spPr>
          <a:xfrm>
            <a:off x="355600" y="317500"/>
            <a:ext cx="3041650" cy="508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2800" b="1" kern="100" dirty="0">
                <a:solidFill>
                  <a:schemeClr val="accent1">
                    <a:lumMod val="75000"/>
                  </a:schemeClr>
                </a:solidFill>
                <a:latin typeface="Times New Roman" panose="02020603050405020304" pitchFamily="18" charset="0"/>
                <a:ea typeface="宋体" panose="02010600030101010101" pitchFamily="2" charset="-122"/>
                <a:sym typeface="+mn-ea"/>
              </a:rPr>
              <a:t>头部模型精度</a:t>
            </a:r>
            <a:endParaRPr lang="zh-CN" altLang="zh-CN" sz="2800" b="1" dirty="0">
              <a:solidFill>
                <a:srgbClr val="333F50"/>
              </a:solidFill>
              <a:latin typeface="微软雅黑" panose="020B0503020204020204" charset="-122"/>
            </a:endParaRPr>
          </a:p>
        </p:txBody>
      </p:sp>
      <p:sp>
        <p:nvSpPr>
          <p:cNvPr id="11" name="文本框 10"/>
          <p:cNvSpPr txBox="1"/>
          <p:nvPr/>
        </p:nvSpPr>
        <p:spPr>
          <a:xfrm>
            <a:off x="2126784" y="2226273"/>
            <a:ext cx="184731" cy="323165"/>
          </a:xfrm>
          <a:prstGeom prst="rect">
            <a:avLst/>
          </a:prstGeom>
          <a:noFill/>
        </p:spPr>
        <p:txBody>
          <a:bodyPr wrap="none" rtlCol="0">
            <a:spAutoFit/>
          </a:bodyPr>
          <a:lstStyle/>
          <a:p>
            <a:endParaRPr lang="zh-CN" altLang="en-US" dirty="0"/>
          </a:p>
        </p:txBody>
      </p:sp>
      <p:sp>
        <p:nvSpPr>
          <p:cNvPr id="12" name="文本框 11"/>
          <p:cNvSpPr txBox="1"/>
          <p:nvPr/>
        </p:nvSpPr>
        <p:spPr>
          <a:xfrm>
            <a:off x="1876425" y="1499484"/>
            <a:ext cx="5485892" cy="369332"/>
          </a:xfrm>
          <a:prstGeom prst="rect">
            <a:avLst/>
          </a:prstGeom>
          <a:noFill/>
        </p:spPr>
        <p:txBody>
          <a:bodyPr wrap="square" rtlCol="0">
            <a:spAutoFit/>
          </a:bodyPr>
          <a:lstStyle/>
          <a:p>
            <a:pPr algn="just"/>
            <a:r>
              <a:rPr lang="zh-CN" altLang="en-US" sz="1800" kern="100" dirty="0">
                <a:solidFill>
                  <a:schemeClr val="bg1"/>
                </a:solidFill>
                <a:latin typeface="Times New Roman" panose="02020603050405020304" pitchFamily="18" charset="0"/>
                <a:ea typeface="宋体" panose="02010600030101010101" pitchFamily="2" charset="-122"/>
              </a:rPr>
              <a:t>简单神经网络模型</a:t>
            </a:r>
            <a:endParaRPr lang="zh-CN" altLang="zh-CN" sz="1800" kern="100" dirty="0">
              <a:solidFill>
                <a:schemeClr val="bg1"/>
              </a:solidFill>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rotWithShape="1">
          <a:blip r:embed="rId3"/>
          <a:srcRect r="12688"/>
          <a:stretch>
            <a:fillRect/>
          </a:stretch>
        </p:blipFill>
        <p:spPr>
          <a:xfrm>
            <a:off x="5944096" y="1704737"/>
            <a:ext cx="3999818" cy="1493649"/>
          </a:xfrm>
          <a:prstGeom prst="rect">
            <a:avLst/>
          </a:prstGeom>
        </p:spPr>
      </p:pic>
      <p:pic>
        <p:nvPicPr>
          <p:cNvPr id="102" name="图片 101"/>
          <p:cNvPicPr/>
          <p:nvPr/>
        </p:nvPicPr>
        <p:blipFill>
          <a:blip r:embed="rId4"/>
          <a:stretch>
            <a:fillRect/>
          </a:stretch>
        </p:blipFill>
        <p:spPr>
          <a:xfrm>
            <a:off x="975360" y="1849120"/>
            <a:ext cx="3962400" cy="3532505"/>
          </a:xfrm>
          <a:prstGeom prst="rect">
            <a:avLst/>
          </a:prstGeom>
          <a:noFill/>
          <a:ln w="9525">
            <a:noFill/>
          </a:ln>
        </p:spPr>
      </p:pic>
      <p:sp>
        <p:nvSpPr>
          <p:cNvPr id="3" name="文本框 2"/>
          <p:cNvSpPr txBox="1"/>
          <p:nvPr>
            <p:custDataLst>
              <p:tags r:id="rId5"/>
            </p:custDataLst>
          </p:nvPr>
        </p:nvSpPr>
        <p:spPr>
          <a:xfrm>
            <a:off x="6376035" y="4153535"/>
            <a:ext cx="2868930" cy="458470"/>
          </a:xfrm>
          <a:prstGeom prst="rect">
            <a:avLst/>
          </a:prstGeom>
          <a:noFill/>
        </p:spPr>
        <p:txBody>
          <a:bodyPr wrap="square" rtlCol="0">
            <a:noAutofit/>
          </a:bodyPr>
          <a:p>
            <a:r>
              <a:rPr lang="zh-CN" altLang="en-US" sz="2000">
                <a:solidFill>
                  <a:schemeClr val="bg1"/>
                </a:solidFill>
              </a:rPr>
              <a:t>模型准确率在</a:t>
            </a:r>
            <a:r>
              <a:rPr lang="en-US" altLang="zh-CN" sz="2000">
                <a:solidFill>
                  <a:schemeClr val="bg1"/>
                </a:solidFill>
              </a:rPr>
              <a:t>90%</a:t>
            </a:r>
            <a:r>
              <a:rPr lang="zh-CN" altLang="en-US" sz="2000">
                <a:solidFill>
                  <a:schemeClr val="bg1"/>
                </a:solidFill>
              </a:rPr>
              <a:t>左右</a:t>
            </a:r>
            <a:endParaRPr lang="zh-CN" altLang="en-US" sz="200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866900"/>
            <a:ext cx="10159874" cy="2497084"/>
          </a:xfrm>
          <a:prstGeom prst="rect">
            <a:avLst/>
          </a:prstGeom>
          <a:ln>
            <a:noFill/>
          </a:ln>
        </p:spPr>
      </p:pic>
      <p:pic>
        <p:nvPicPr>
          <p:cNvPr id="3" name="New picture"/>
          <p:cNvPicPr/>
          <p:nvPr/>
        </p:nvPicPr>
        <p:blipFill>
          <a:blip r:embed="rId2"/>
          <a:srcRect/>
          <a:stretch>
            <a:fillRect/>
          </a:stretch>
        </p:blipFill>
        <p:spPr>
          <a:xfrm>
            <a:off x="546100" y="901700"/>
            <a:ext cx="3545290" cy="3640236"/>
          </a:xfrm>
          <a:prstGeom prst="rect">
            <a:avLst/>
          </a:prstGeom>
          <a:ln>
            <a:noFill/>
          </a:ln>
        </p:spPr>
      </p:pic>
      <p:sp>
        <p:nvSpPr>
          <p:cNvPr id="4" name="New shape"/>
          <p:cNvSpPr/>
          <p:nvPr/>
        </p:nvSpPr>
        <p:spPr>
          <a:xfrm>
            <a:off x="5105561" y="2627760"/>
            <a:ext cx="2097596" cy="30734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sz="2000" b="1" dirty="0">
                <a:solidFill>
                  <a:srgbClr val="FFFFFF"/>
                </a:solidFill>
                <a:latin typeface="微软雅黑" panose="020B0503020204020204" charset="-122"/>
              </a:rPr>
              <a:t>PART 0</a:t>
            </a:r>
            <a:r>
              <a:rPr lang="en-US" sz="2000" b="1" dirty="0">
                <a:solidFill>
                  <a:srgbClr val="FFFFFF"/>
                </a:solidFill>
                <a:latin typeface="微软雅黑" panose="020B0503020204020204" charset="-122"/>
              </a:rPr>
              <a:t>9</a:t>
            </a:r>
            <a:endParaRPr lang="en-US" sz="2000" b="1" dirty="0">
              <a:solidFill>
                <a:srgbClr val="FFFFFF"/>
              </a:solidFill>
              <a:latin typeface="微软雅黑" panose="020B0503020204020204" charset="-122"/>
            </a:endParaRPr>
          </a:p>
        </p:txBody>
      </p:sp>
      <p:sp>
        <p:nvSpPr>
          <p:cNvPr id="6" name="New shape"/>
          <p:cNvSpPr/>
          <p:nvPr/>
        </p:nvSpPr>
        <p:spPr>
          <a:xfrm>
            <a:off x="5105561" y="2958265"/>
            <a:ext cx="3610407" cy="67801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noAutofit/>
          </a:bodyPr>
          <a:lstStyle/>
          <a:p>
            <a:pPr algn="l" eaLnBrk="1" latinLnBrk="0" hangingPunct="0">
              <a:lnSpc>
                <a:spcPct val="100000"/>
              </a:lnSpc>
            </a:pPr>
            <a:r>
              <a:rPr lang="en-US" altLang="zh-CN" sz="4445" b="1" dirty="0">
                <a:solidFill>
                  <a:srgbClr val="FFFFFF"/>
                </a:solidFill>
                <a:latin typeface="微软雅黑" panose="020B0503020204020204" charset="-122"/>
              </a:rPr>
              <a:t>UI</a:t>
            </a:r>
            <a:r>
              <a:rPr lang="zh-CN" altLang="en-US" sz="4445" b="1" dirty="0">
                <a:solidFill>
                  <a:srgbClr val="FFFFFF"/>
                </a:solidFill>
                <a:latin typeface="微软雅黑" panose="020B0503020204020204" charset="-122"/>
              </a:rPr>
              <a:t>设计</a:t>
            </a:r>
            <a:r>
              <a:rPr lang="zh-CN" sz="4445" b="1" dirty="0">
                <a:solidFill>
                  <a:srgbClr val="FFFFFF"/>
                </a:solidFill>
                <a:latin typeface="微软雅黑" panose="020B0503020204020204" charset="-122"/>
              </a:rPr>
              <a:t>分析</a:t>
            </a:r>
            <a:endParaRPr lang="zh-CN" sz="4445" b="1" dirty="0">
              <a:solidFill>
                <a:srgbClr val="FFFFFF"/>
              </a:solidFill>
              <a:latin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ew shape"/>
          <p:cNvSpPr/>
          <p:nvPr/>
        </p:nvSpPr>
        <p:spPr>
          <a:xfrm>
            <a:off x="543496" y="153953"/>
            <a:ext cx="2856301" cy="42680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en-US" altLang="zh-CN" sz="2800" b="1" dirty="0">
                <a:solidFill>
                  <a:srgbClr val="333F50"/>
                </a:solidFill>
                <a:latin typeface="微软雅黑" panose="020B0503020204020204" charset="-122"/>
              </a:rPr>
              <a:t>UI</a:t>
            </a:r>
            <a:r>
              <a:rPr lang="zh-CN" altLang="en-US" sz="2800" b="1" dirty="0">
                <a:solidFill>
                  <a:srgbClr val="333F50"/>
                </a:solidFill>
                <a:latin typeface="微软雅黑" panose="020B0503020204020204" charset="-122"/>
              </a:rPr>
              <a:t>设计</a:t>
            </a:r>
            <a:endParaRPr lang="zh-CN" sz="2800" b="1" dirty="0">
              <a:solidFill>
                <a:srgbClr val="333F50"/>
              </a:solidFill>
              <a:latin typeface="微软雅黑" panose="020B0503020204020204" charset="-122"/>
            </a:endParaRPr>
          </a:p>
        </p:txBody>
      </p:sp>
      <p:pic>
        <p:nvPicPr>
          <p:cNvPr id="5" name="New picture"/>
          <p:cNvPicPr/>
          <p:nvPr/>
        </p:nvPicPr>
        <p:blipFill>
          <a:blip r:embed="rId1"/>
          <a:srcRect/>
          <a:stretch>
            <a:fillRect/>
          </a:stretch>
        </p:blipFill>
        <p:spPr>
          <a:xfrm>
            <a:off x="6960235" y="-12119"/>
            <a:ext cx="3221932" cy="2102108"/>
          </a:xfrm>
          <a:prstGeom prst="rect">
            <a:avLst/>
          </a:prstGeom>
          <a:ln>
            <a:noFill/>
          </a:ln>
        </p:spPr>
      </p:pic>
      <p:pic>
        <p:nvPicPr>
          <p:cNvPr id="6" name="New picture"/>
          <p:cNvPicPr/>
          <p:nvPr/>
        </p:nvPicPr>
        <p:blipFill>
          <a:blip r:embed="rId2"/>
          <a:srcRect/>
          <a:stretch>
            <a:fillRect/>
          </a:stretch>
        </p:blipFill>
        <p:spPr>
          <a:xfrm>
            <a:off x="7456264" y="-256346"/>
            <a:ext cx="3271449" cy="1082386"/>
          </a:xfrm>
          <a:prstGeom prst="rect">
            <a:avLst/>
          </a:prstGeom>
          <a:ln>
            <a:noFill/>
          </a:ln>
        </p:spPr>
      </p:pic>
      <p:pic>
        <p:nvPicPr>
          <p:cNvPr id="7" name="New picture"/>
          <p:cNvPicPr/>
          <p:nvPr/>
        </p:nvPicPr>
        <p:blipFill>
          <a:blip r:embed="rId3"/>
          <a:srcRect/>
          <a:stretch>
            <a:fillRect/>
          </a:stretch>
        </p:blipFill>
        <p:spPr>
          <a:xfrm>
            <a:off x="4093657" y="1322104"/>
            <a:ext cx="4528166" cy="1685066"/>
          </a:xfrm>
          <a:prstGeom prst="rect">
            <a:avLst/>
          </a:prstGeom>
          <a:ln>
            <a:noFill/>
          </a:ln>
        </p:spPr>
      </p:pic>
      <p:pic>
        <p:nvPicPr>
          <p:cNvPr id="8" name="New picture"/>
          <p:cNvPicPr/>
          <p:nvPr/>
        </p:nvPicPr>
        <p:blipFill>
          <a:blip r:embed="rId4"/>
          <a:srcRect/>
          <a:stretch>
            <a:fillRect/>
          </a:stretch>
        </p:blipFill>
        <p:spPr>
          <a:xfrm>
            <a:off x="3927872" y="1963034"/>
            <a:ext cx="440877" cy="403205"/>
          </a:xfrm>
          <a:prstGeom prst="rect">
            <a:avLst/>
          </a:prstGeom>
          <a:ln>
            <a:noFill/>
          </a:ln>
        </p:spPr>
      </p:pic>
      <p:sp>
        <p:nvSpPr>
          <p:cNvPr id="11" name="文本框 10"/>
          <p:cNvSpPr txBox="1"/>
          <p:nvPr/>
        </p:nvSpPr>
        <p:spPr>
          <a:xfrm>
            <a:off x="4092415" y="1303311"/>
            <a:ext cx="4529407" cy="1667316"/>
          </a:xfrm>
          <a:prstGeom prst="rect">
            <a:avLst/>
          </a:prstGeom>
          <a:noFill/>
        </p:spPr>
        <p:txBody>
          <a:bodyPr wrap="square" rtlCol="0">
            <a:spAutoFit/>
          </a:bodyPr>
          <a:lstStyle/>
          <a:p>
            <a:pPr algn="just">
              <a:lnSpc>
                <a:spcPct val="150000"/>
              </a:lnSpc>
            </a:pPr>
            <a:r>
              <a:rPr lang="en-US" altLang="zh-CN" sz="1400" kern="100" dirty="0">
                <a:solidFill>
                  <a:schemeClr val="bg1"/>
                </a:solidFill>
                <a:effectLst/>
                <a:latin typeface="Times New Roman" panose="02020603050405020304" pitchFamily="18" charset="0"/>
                <a:ea typeface="宋体" panose="02010600030101010101" pitchFamily="2" charset="-122"/>
              </a:rPr>
              <a:t>        </a:t>
            </a:r>
            <a:r>
              <a:rPr lang="zh-CN" altLang="zh-CN" sz="1400" kern="100" dirty="0">
                <a:solidFill>
                  <a:schemeClr val="bg1"/>
                </a:solidFill>
                <a:effectLst/>
                <a:latin typeface="Times New Roman" panose="02020603050405020304" pitchFamily="18" charset="0"/>
                <a:ea typeface="宋体" panose="02010600030101010101" pitchFamily="2" charset="-122"/>
              </a:rPr>
              <a:t>包含在解决方案（</a:t>
            </a:r>
            <a:r>
              <a:rPr lang="en-US" altLang="zh-CN" sz="1400" kern="100" dirty="0" err="1">
                <a:solidFill>
                  <a:schemeClr val="bg1"/>
                </a:solidFill>
                <a:effectLst/>
                <a:latin typeface="Times New Roman" panose="02020603050405020304" pitchFamily="18" charset="0"/>
                <a:ea typeface="宋体" panose="02010600030101010101" pitchFamily="2" charset="-122"/>
              </a:rPr>
              <a:t>SittingPostureDetectionSystem</a:t>
            </a:r>
            <a:r>
              <a:rPr lang="zh-CN" altLang="zh-CN" sz="1400" kern="100" dirty="0">
                <a:solidFill>
                  <a:schemeClr val="bg1"/>
                </a:solidFill>
                <a:effectLst/>
                <a:latin typeface="Times New Roman" panose="02020603050405020304" pitchFamily="18" charset="0"/>
                <a:ea typeface="宋体" panose="02010600030101010101" pitchFamily="2" charset="-122"/>
              </a:rPr>
              <a:t>）中，依赖项中包含所需的第三方库、分析器、框架与项目应用；</a:t>
            </a:r>
            <a:r>
              <a:rPr lang="en-US" altLang="zh-CN" sz="1400" kern="100" dirty="0">
                <a:solidFill>
                  <a:schemeClr val="bg1"/>
                </a:solidFill>
                <a:effectLst/>
                <a:latin typeface="Times New Roman" panose="02020603050405020304" pitchFamily="18" charset="0"/>
                <a:ea typeface="宋体" panose="02010600030101010101" pitchFamily="2" charset="-122"/>
              </a:rPr>
              <a:t>Common </a:t>
            </a:r>
            <a:r>
              <a:rPr lang="zh-CN" altLang="zh-CN" sz="1400" kern="100" dirty="0">
                <a:solidFill>
                  <a:schemeClr val="bg1"/>
                </a:solidFill>
                <a:effectLst/>
                <a:latin typeface="Times New Roman" panose="02020603050405020304" pitchFamily="18" charset="0"/>
                <a:ea typeface="宋体" panose="02010600030101010101" pitchFamily="2" charset="-122"/>
              </a:rPr>
              <a:t>文件夹中存放工具类，负责辅助窗体正常运行；</a:t>
            </a:r>
            <a:r>
              <a:rPr lang="en-US" altLang="zh-CN" sz="1400" kern="100" dirty="0">
                <a:solidFill>
                  <a:schemeClr val="bg1"/>
                </a:solidFill>
                <a:effectLst/>
                <a:latin typeface="Times New Roman" panose="02020603050405020304" pitchFamily="18" charset="0"/>
                <a:ea typeface="宋体" panose="02010600030101010101" pitchFamily="2" charset="-122"/>
              </a:rPr>
              <a:t>6 </a:t>
            </a:r>
            <a:r>
              <a:rPr lang="zh-CN" altLang="zh-CN" sz="1400" kern="100" dirty="0">
                <a:solidFill>
                  <a:schemeClr val="bg1"/>
                </a:solidFill>
                <a:effectLst/>
                <a:latin typeface="Times New Roman" panose="02020603050405020304" pitchFamily="18" charset="0"/>
                <a:ea typeface="宋体" panose="02010600030101010101" pitchFamily="2" charset="-122"/>
              </a:rPr>
              <a:t>个窗体以 </a:t>
            </a:r>
            <a:r>
              <a:rPr lang="en-US" altLang="zh-CN" sz="1400" kern="100" dirty="0">
                <a:solidFill>
                  <a:schemeClr val="bg1"/>
                </a:solidFill>
                <a:effectLst/>
                <a:latin typeface="Times New Roman" panose="02020603050405020304" pitchFamily="18" charset="0"/>
                <a:ea typeface="宋体" panose="02010600030101010101" pitchFamily="2" charset="-122"/>
              </a:rPr>
              <a:t>1 </a:t>
            </a:r>
            <a:r>
              <a:rPr lang="zh-CN" altLang="zh-CN" sz="1400" kern="100" dirty="0">
                <a:solidFill>
                  <a:schemeClr val="bg1"/>
                </a:solidFill>
                <a:effectLst/>
                <a:latin typeface="Times New Roman" panose="02020603050405020304" pitchFamily="18" charset="0"/>
                <a:ea typeface="宋体" panose="02010600030101010101" pitchFamily="2" charset="-122"/>
              </a:rPr>
              <a:t>主窗体，</a:t>
            </a:r>
            <a:r>
              <a:rPr lang="en-US" altLang="zh-CN" sz="1400" kern="100" dirty="0">
                <a:solidFill>
                  <a:schemeClr val="bg1"/>
                </a:solidFill>
                <a:effectLst/>
                <a:latin typeface="Times New Roman" panose="02020603050405020304" pitchFamily="18" charset="0"/>
                <a:ea typeface="宋体" panose="02010600030101010101" pitchFamily="2" charset="-122"/>
              </a:rPr>
              <a:t>5 </a:t>
            </a:r>
            <a:r>
              <a:rPr lang="zh-CN" altLang="zh-CN" sz="1400" kern="100" dirty="0">
                <a:solidFill>
                  <a:schemeClr val="bg1"/>
                </a:solidFill>
                <a:effectLst/>
                <a:latin typeface="Times New Roman" panose="02020603050405020304" pitchFamily="18" charset="0"/>
                <a:ea typeface="宋体" panose="02010600030101010101" pitchFamily="2" charset="-122"/>
              </a:rPr>
              <a:t>子窗体的形式构成整个项目的界面。</a:t>
            </a:r>
            <a:endParaRPr lang="zh-CN" altLang="zh-CN" sz="1400" kern="100" dirty="0">
              <a:solidFill>
                <a:schemeClr val="bg1"/>
              </a:solidFill>
              <a:effectLst/>
              <a:latin typeface="Times New Roman" panose="02020603050405020304" pitchFamily="18" charset="0"/>
              <a:ea typeface="宋体" panose="02010600030101010101" pitchFamily="2" charset="-122"/>
            </a:endParaRPr>
          </a:p>
        </p:txBody>
      </p:sp>
      <p:pic>
        <p:nvPicPr>
          <p:cNvPr id="4098"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26" y="734710"/>
            <a:ext cx="3221933" cy="49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New picture"/>
          <p:cNvPicPr/>
          <p:nvPr/>
        </p:nvPicPr>
        <p:blipFill>
          <a:blip r:embed="rId3"/>
          <a:srcRect/>
          <a:stretch>
            <a:fillRect/>
          </a:stretch>
        </p:blipFill>
        <p:spPr>
          <a:xfrm>
            <a:off x="4191518" y="3649461"/>
            <a:ext cx="4430304" cy="1685066"/>
          </a:xfrm>
          <a:prstGeom prst="rect">
            <a:avLst/>
          </a:prstGeom>
          <a:ln>
            <a:noFill/>
          </a:ln>
        </p:spPr>
      </p:pic>
      <p:pic>
        <p:nvPicPr>
          <p:cNvPr id="15" name="New picture"/>
          <p:cNvPicPr/>
          <p:nvPr/>
        </p:nvPicPr>
        <p:blipFill>
          <a:blip r:embed="rId4"/>
          <a:srcRect/>
          <a:stretch>
            <a:fillRect/>
          </a:stretch>
        </p:blipFill>
        <p:spPr>
          <a:xfrm>
            <a:off x="4007732" y="4315547"/>
            <a:ext cx="403205" cy="403205"/>
          </a:xfrm>
          <a:prstGeom prst="rect">
            <a:avLst/>
          </a:prstGeom>
          <a:ln>
            <a:noFill/>
          </a:ln>
        </p:spPr>
      </p:pic>
      <p:sp>
        <p:nvSpPr>
          <p:cNvPr id="17" name="文本框 16"/>
          <p:cNvSpPr txBox="1"/>
          <p:nvPr/>
        </p:nvSpPr>
        <p:spPr>
          <a:xfrm>
            <a:off x="4268576" y="3630281"/>
            <a:ext cx="4177084" cy="1671291"/>
          </a:xfrm>
          <a:prstGeom prst="rect">
            <a:avLst/>
          </a:prstGeom>
          <a:noFill/>
        </p:spPr>
        <p:txBody>
          <a:bodyPr wrap="square" rtlCol="0">
            <a:spAutoFit/>
          </a:bodyPr>
          <a:lstStyle/>
          <a:p>
            <a:pPr algn="just">
              <a:lnSpc>
                <a:spcPct val="150000"/>
              </a:lnSpc>
            </a:pPr>
            <a:r>
              <a:rPr lang="en-US" altLang="zh-CN" sz="1400" kern="100" dirty="0">
                <a:solidFill>
                  <a:schemeClr val="bg1"/>
                </a:solidFill>
                <a:effectLst/>
                <a:latin typeface="Times New Roman" panose="02020603050405020304" pitchFamily="18" charset="0"/>
                <a:ea typeface="宋体" panose="02010600030101010101" pitchFamily="2" charset="-122"/>
              </a:rPr>
              <a:t>        Common </a:t>
            </a:r>
            <a:r>
              <a:rPr lang="zh-CN" altLang="zh-CN" sz="14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文件夹中存放工具类，负责辅助其他方法正常运行；</a:t>
            </a:r>
            <a:r>
              <a:rPr lang="en-US" altLang="zh-CN" sz="1400" kern="100" dirty="0">
                <a:solidFill>
                  <a:schemeClr val="bg1"/>
                </a:solidFill>
                <a:effectLst/>
                <a:latin typeface="Times New Roman" panose="02020603050405020304" pitchFamily="18" charset="0"/>
                <a:ea typeface="宋体" panose="02010600030101010101" pitchFamily="2" charset="-122"/>
              </a:rPr>
              <a:t>Models </a:t>
            </a:r>
            <a:r>
              <a:rPr lang="zh-CN" altLang="zh-CN" sz="14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包含了在数据传输中所需要的实体对象；</a:t>
            </a:r>
            <a:r>
              <a:rPr lang="en-US" altLang="zh-CN" sz="1400" kern="100" dirty="0">
                <a:solidFill>
                  <a:schemeClr val="bg1"/>
                </a:solidFill>
                <a:effectLst/>
                <a:latin typeface="Times New Roman" panose="02020603050405020304" pitchFamily="18" charset="0"/>
                <a:ea typeface="宋体" panose="02010600030101010101" pitchFamily="2" charset="-122"/>
              </a:rPr>
              <a:t>4 </a:t>
            </a:r>
            <a:r>
              <a:rPr lang="zh-CN" altLang="zh-CN" sz="14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个文件分别表示不同时间内的数据统计与计算方式，不同时间处理方式不同，且需要展示到不同界面，因此分</a:t>
            </a:r>
            <a:r>
              <a:rPr lang="zh-CN" altLang="zh-CN" sz="1400" kern="100" dirty="0">
                <a:solidFill>
                  <a:schemeClr val="bg1"/>
                </a:solidFill>
                <a:effectLst/>
                <a:ea typeface="Times New Roman" panose="02020603050405020304" pitchFamily="18" charset="0"/>
              </a:rPr>
              <a:t> </a:t>
            </a:r>
            <a:r>
              <a:rPr lang="en-US" altLang="zh-CN" sz="1400" kern="100" dirty="0">
                <a:solidFill>
                  <a:schemeClr val="bg1"/>
                </a:solidFill>
                <a:effectLst/>
                <a:ea typeface="Times New Roman" panose="02020603050405020304" pitchFamily="18" charset="0"/>
              </a:rPr>
              <a:t>4 </a:t>
            </a:r>
            <a:r>
              <a:rPr lang="zh-CN" altLang="zh-CN" sz="1400"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个文件进行处理。</a:t>
            </a:r>
            <a:endParaRPr lang="zh-CN" altLang="en-US" sz="1200" dirty="0">
              <a:solidFill>
                <a:schemeClr val="bg1"/>
              </a:solidFill>
            </a:endParaRPr>
          </a:p>
        </p:txBody>
      </p:sp>
      <p:sp>
        <p:nvSpPr>
          <p:cNvPr id="20" name="New shape"/>
          <p:cNvSpPr/>
          <p:nvPr/>
        </p:nvSpPr>
        <p:spPr>
          <a:xfrm>
            <a:off x="3279800" y="965490"/>
            <a:ext cx="2780758" cy="374433"/>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2000" b="1" kern="100" dirty="0">
                <a:solidFill>
                  <a:schemeClr val="accent1">
                    <a:lumMod val="75000"/>
                  </a:schemeClr>
                </a:solidFill>
                <a:effectLst/>
                <a:latin typeface="Times New Roman" panose="02020603050405020304" pitchFamily="18" charset="0"/>
                <a:ea typeface="宋体" panose="02010600030101010101" pitchFamily="2" charset="-122"/>
              </a:rPr>
              <a:t>窗体界面</a:t>
            </a:r>
            <a:endParaRPr lang="zh-CN" sz="3200" b="1" dirty="0">
              <a:solidFill>
                <a:schemeClr val="accent1">
                  <a:lumMod val="75000"/>
                </a:schemeClr>
              </a:solidFill>
              <a:latin typeface="微软雅黑" panose="020B0503020204020204" charset="-122"/>
            </a:endParaRPr>
          </a:p>
        </p:txBody>
      </p:sp>
      <p:sp>
        <p:nvSpPr>
          <p:cNvPr id="21" name="New shape"/>
          <p:cNvSpPr/>
          <p:nvPr/>
        </p:nvSpPr>
        <p:spPr>
          <a:xfrm>
            <a:off x="3396869" y="3298823"/>
            <a:ext cx="2780758" cy="374433"/>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2000" b="1" kern="100" dirty="0">
                <a:solidFill>
                  <a:schemeClr val="accent1">
                    <a:lumMod val="75000"/>
                  </a:schemeClr>
                </a:solidFill>
                <a:latin typeface="Times New Roman" panose="02020603050405020304" pitchFamily="18" charset="0"/>
                <a:ea typeface="宋体" panose="02010600030101010101" pitchFamily="2" charset="-122"/>
              </a:rPr>
              <a:t>数据处理</a:t>
            </a:r>
            <a:endParaRPr lang="zh-CN" sz="3200" b="1" dirty="0">
              <a:solidFill>
                <a:schemeClr val="accent1">
                  <a:lumMod val="75000"/>
                </a:schemeClr>
              </a:solidFill>
              <a:latin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866900"/>
            <a:ext cx="10159874" cy="2497084"/>
          </a:xfrm>
          <a:prstGeom prst="rect">
            <a:avLst/>
          </a:prstGeom>
          <a:ln>
            <a:noFill/>
          </a:ln>
        </p:spPr>
      </p:pic>
      <p:pic>
        <p:nvPicPr>
          <p:cNvPr id="3" name="New picture"/>
          <p:cNvPicPr/>
          <p:nvPr/>
        </p:nvPicPr>
        <p:blipFill>
          <a:blip r:embed="rId2"/>
          <a:srcRect/>
          <a:stretch>
            <a:fillRect/>
          </a:stretch>
        </p:blipFill>
        <p:spPr>
          <a:xfrm>
            <a:off x="543560" y="935355"/>
            <a:ext cx="3545290" cy="3640236"/>
          </a:xfrm>
          <a:prstGeom prst="rect">
            <a:avLst/>
          </a:prstGeom>
          <a:ln>
            <a:noFill/>
          </a:ln>
        </p:spPr>
      </p:pic>
      <p:sp>
        <p:nvSpPr>
          <p:cNvPr id="4" name="New shape"/>
          <p:cNvSpPr/>
          <p:nvPr/>
        </p:nvSpPr>
        <p:spPr>
          <a:xfrm>
            <a:off x="5086077" y="2603042"/>
            <a:ext cx="2097596" cy="30734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sz="2000" b="1" dirty="0">
                <a:solidFill>
                  <a:srgbClr val="FFFFFF"/>
                </a:solidFill>
                <a:latin typeface="微软雅黑" panose="020B0503020204020204" charset="-122"/>
              </a:rPr>
              <a:t>PART </a:t>
            </a:r>
            <a:r>
              <a:rPr lang="en-US" sz="2000" b="1" dirty="0">
                <a:solidFill>
                  <a:srgbClr val="FFFFFF"/>
                </a:solidFill>
                <a:latin typeface="微软雅黑" panose="020B0503020204020204" charset="-122"/>
              </a:rPr>
              <a:t>10</a:t>
            </a:r>
            <a:endParaRPr lang="en-US" sz="2000" b="1" dirty="0">
              <a:solidFill>
                <a:srgbClr val="FFFFFF"/>
              </a:solidFill>
              <a:latin typeface="微软雅黑" panose="020B0503020204020204" charset="-122"/>
            </a:endParaRPr>
          </a:p>
        </p:txBody>
      </p:sp>
      <p:sp>
        <p:nvSpPr>
          <p:cNvPr id="6" name="New shape"/>
          <p:cNvSpPr/>
          <p:nvPr/>
        </p:nvSpPr>
        <p:spPr>
          <a:xfrm>
            <a:off x="5060189" y="2959405"/>
            <a:ext cx="3604051" cy="67801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noAutofit/>
          </a:bodyPr>
          <a:lstStyle/>
          <a:p>
            <a:pPr algn="l" eaLnBrk="1" latinLnBrk="0" hangingPunct="0">
              <a:lnSpc>
                <a:spcPct val="100000"/>
              </a:lnSpc>
            </a:pPr>
            <a:r>
              <a:rPr lang="zh-CN" sz="4445" b="1" dirty="0">
                <a:solidFill>
                  <a:srgbClr val="FFFFFF"/>
                </a:solidFill>
                <a:latin typeface="微软雅黑" panose="020B0503020204020204" charset="-122"/>
              </a:rPr>
              <a:t>成员分工</a:t>
            </a:r>
            <a:endParaRPr lang="zh-CN" sz="4445" b="1" dirty="0">
              <a:solidFill>
                <a:srgbClr val="FFFFFF"/>
              </a:solidFill>
              <a:latin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6304280" y="3535680"/>
            <a:ext cx="2415540" cy="226060"/>
          </a:xfrm>
          <a:prstGeom prst="rect">
            <a:avLst/>
          </a:prstGeom>
          <a:ln>
            <a:noFill/>
          </a:ln>
        </p:spPr>
      </p:pic>
      <p:pic>
        <p:nvPicPr>
          <p:cNvPr id="3" name="New picture"/>
          <p:cNvPicPr/>
          <p:nvPr/>
        </p:nvPicPr>
        <p:blipFill>
          <a:blip r:embed="rId2"/>
          <a:srcRect/>
          <a:stretch>
            <a:fillRect/>
          </a:stretch>
        </p:blipFill>
        <p:spPr>
          <a:xfrm>
            <a:off x="458470" y="3535680"/>
            <a:ext cx="870973" cy="870973"/>
          </a:xfrm>
          <a:prstGeom prst="rect">
            <a:avLst/>
          </a:prstGeom>
          <a:ln>
            <a:noFill/>
          </a:ln>
        </p:spPr>
      </p:pic>
      <p:pic>
        <p:nvPicPr>
          <p:cNvPr id="4" name="New picture"/>
          <p:cNvPicPr/>
          <p:nvPr/>
        </p:nvPicPr>
        <p:blipFill>
          <a:blip r:embed="rId3"/>
          <a:srcRect/>
          <a:stretch>
            <a:fillRect/>
          </a:stretch>
        </p:blipFill>
        <p:spPr>
          <a:xfrm>
            <a:off x="5295900" y="3505200"/>
            <a:ext cx="870973" cy="870973"/>
          </a:xfrm>
          <a:prstGeom prst="rect">
            <a:avLst/>
          </a:prstGeom>
          <a:ln>
            <a:noFill/>
          </a:ln>
        </p:spPr>
      </p:pic>
      <p:pic>
        <p:nvPicPr>
          <p:cNvPr id="5" name="New picture"/>
          <p:cNvPicPr/>
          <p:nvPr/>
        </p:nvPicPr>
        <p:blipFill>
          <a:blip r:embed="rId4"/>
          <a:srcRect/>
          <a:stretch>
            <a:fillRect/>
          </a:stretch>
        </p:blipFill>
        <p:spPr>
          <a:xfrm>
            <a:off x="615315" y="3679190"/>
            <a:ext cx="562081" cy="600060"/>
          </a:xfrm>
          <a:prstGeom prst="rect">
            <a:avLst/>
          </a:prstGeom>
          <a:ln>
            <a:noFill/>
          </a:ln>
        </p:spPr>
      </p:pic>
      <p:pic>
        <p:nvPicPr>
          <p:cNvPr id="6" name="New picture"/>
          <p:cNvPicPr/>
          <p:nvPr/>
        </p:nvPicPr>
        <p:blipFill>
          <a:blip r:embed="rId1"/>
          <a:srcRect/>
          <a:stretch>
            <a:fillRect/>
          </a:stretch>
        </p:blipFill>
        <p:spPr>
          <a:xfrm>
            <a:off x="1504950" y="702945"/>
            <a:ext cx="3187700" cy="226060"/>
          </a:xfrm>
          <a:prstGeom prst="rect">
            <a:avLst/>
          </a:prstGeom>
          <a:ln>
            <a:noFill/>
          </a:ln>
        </p:spPr>
      </p:pic>
      <p:pic>
        <p:nvPicPr>
          <p:cNvPr id="7" name="New picture"/>
          <p:cNvPicPr/>
          <p:nvPr/>
        </p:nvPicPr>
        <p:blipFill>
          <a:blip r:embed="rId1"/>
          <a:srcRect/>
          <a:stretch>
            <a:fillRect/>
          </a:stretch>
        </p:blipFill>
        <p:spPr>
          <a:xfrm>
            <a:off x="1453515" y="3566795"/>
            <a:ext cx="3097530" cy="226060"/>
          </a:xfrm>
          <a:prstGeom prst="rect">
            <a:avLst/>
          </a:prstGeom>
          <a:ln>
            <a:noFill/>
          </a:ln>
        </p:spPr>
      </p:pic>
      <p:sp>
        <p:nvSpPr>
          <p:cNvPr id="9" name="New shape"/>
          <p:cNvSpPr/>
          <p:nvPr/>
        </p:nvSpPr>
        <p:spPr>
          <a:xfrm>
            <a:off x="9099550" y="569595"/>
            <a:ext cx="709296" cy="46166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r" eaLnBrk="1" latinLnBrk="0" hangingPunct="0"/>
            <a:r>
              <a:rPr sz="2335" b="0">
                <a:solidFill>
                  <a:srgbClr val="FFFFFF"/>
                </a:solidFill>
                <a:latin typeface="微软雅黑" panose="020B0503020204020204" charset="-122"/>
              </a:rPr>
              <a:t>LOGO</a:t>
            </a:r>
            <a:endParaRPr sz="2335" b="0">
              <a:solidFill>
                <a:srgbClr val="FFFFFF"/>
              </a:solidFill>
              <a:latin typeface="微软雅黑" panose="020B0503020204020204" charset="-122"/>
            </a:endParaRPr>
          </a:p>
        </p:txBody>
      </p:sp>
      <p:sp>
        <p:nvSpPr>
          <p:cNvPr id="10" name="New shape"/>
          <p:cNvSpPr/>
          <p:nvPr/>
        </p:nvSpPr>
        <p:spPr>
          <a:xfrm>
            <a:off x="6436360" y="3535680"/>
            <a:ext cx="1604645" cy="24765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altLang="en-US" sz="1500" b="0" dirty="0">
                <a:solidFill>
                  <a:srgbClr val="FFFFFF"/>
                </a:solidFill>
                <a:latin typeface="微软雅黑" panose="020B0503020204020204" charset="-122"/>
              </a:rPr>
              <a:t>用户界面</a:t>
            </a:r>
            <a:r>
              <a:rPr lang="en-US" altLang="zh-CN" sz="1500" b="0" dirty="0">
                <a:solidFill>
                  <a:srgbClr val="FFFFFF"/>
                </a:solidFill>
                <a:latin typeface="微软雅黑" panose="020B0503020204020204" charset="-122"/>
              </a:rPr>
              <a:t>--</a:t>
            </a:r>
            <a:r>
              <a:rPr lang="zh-CN" altLang="en-US" sz="1500" b="0" dirty="0">
                <a:solidFill>
                  <a:srgbClr val="FFFFFF"/>
                </a:solidFill>
                <a:latin typeface="微软雅黑" panose="020B0503020204020204" charset="-122"/>
              </a:rPr>
              <a:t>刘</a:t>
            </a:r>
            <a:r>
              <a:rPr lang="zh-CN" altLang="en-US" sz="1500" b="0" dirty="0">
                <a:solidFill>
                  <a:srgbClr val="FFFFFF"/>
                </a:solidFill>
                <a:latin typeface="微软雅黑" panose="020B0503020204020204" charset="-122"/>
              </a:rPr>
              <a:t>芮</a:t>
            </a:r>
            <a:endParaRPr lang="zh-CN" altLang="en-US" sz="1500" b="0" dirty="0">
              <a:solidFill>
                <a:srgbClr val="FFFFFF"/>
              </a:solidFill>
              <a:latin typeface="微软雅黑" panose="020B0503020204020204" charset="-122"/>
            </a:endParaRPr>
          </a:p>
        </p:txBody>
      </p:sp>
      <p:sp>
        <p:nvSpPr>
          <p:cNvPr id="11" name="New shape"/>
          <p:cNvSpPr/>
          <p:nvPr/>
        </p:nvSpPr>
        <p:spPr>
          <a:xfrm>
            <a:off x="1672590" y="712470"/>
            <a:ext cx="2463800" cy="24765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altLang="en-US" sz="1500" b="0" dirty="0">
                <a:solidFill>
                  <a:srgbClr val="FFFFFF"/>
                </a:solidFill>
                <a:latin typeface="微软雅黑" panose="020B0503020204020204" charset="-122"/>
              </a:rPr>
              <a:t>数据收集处理</a:t>
            </a:r>
            <a:r>
              <a:rPr lang="en-US" altLang="zh-CN" sz="1500" b="0" dirty="0">
                <a:solidFill>
                  <a:srgbClr val="FFFFFF"/>
                </a:solidFill>
                <a:latin typeface="微软雅黑" panose="020B0503020204020204" charset="-122"/>
              </a:rPr>
              <a:t>--</a:t>
            </a:r>
            <a:r>
              <a:rPr lang="zh-CN" altLang="en-US" sz="1500" b="0" dirty="0">
                <a:solidFill>
                  <a:srgbClr val="FFFFFF"/>
                </a:solidFill>
                <a:latin typeface="微软雅黑" panose="020B0503020204020204" charset="-122"/>
              </a:rPr>
              <a:t>何璇</a:t>
            </a:r>
            <a:endParaRPr lang="zh-CN" altLang="en-US" sz="1500" b="0" dirty="0">
              <a:solidFill>
                <a:srgbClr val="FFFFFF"/>
              </a:solidFill>
              <a:latin typeface="微软雅黑" panose="020B0503020204020204" charset="-122"/>
            </a:endParaRPr>
          </a:p>
        </p:txBody>
      </p:sp>
      <p:sp>
        <p:nvSpPr>
          <p:cNvPr id="15" name="New shape"/>
          <p:cNvSpPr/>
          <p:nvPr/>
        </p:nvSpPr>
        <p:spPr>
          <a:xfrm>
            <a:off x="1623695" y="1002665"/>
            <a:ext cx="2906395" cy="203390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l" eaLnBrk="1" latinLnBrk="0" hangingPunct="0"/>
            <a:r>
              <a:rPr lang="en-US" altLang="zh-CN" sz="1000" b="0" dirty="0">
                <a:solidFill>
                  <a:srgbClr val="404040"/>
                </a:solidFill>
                <a:latin typeface="微软雅黑" panose="020B0503020204020204" charset="-122"/>
              </a:rPr>
              <a:t>1</a:t>
            </a:r>
            <a:r>
              <a:rPr lang="en-US" altLang="zh-CN" sz="1200" b="0" dirty="0">
                <a:solidFill>
                  <a:srgbClr val="404040"/>
                </a:solidFill>
                <a:latin typeface="微软雅黑" panose="020B0503020204020204" charset="-122"/>
              </a:rPr>
              <a:t>. </a:t>
            </a:r>
            <a:r>
              <a:rPr lang="zh-CN" altLang="en-US" sz="1200" b="0" dirty="0">
                <a:solidFill>
                  <a:srgbClr val="404040"/>
                </a:solidFill>
                <a:latin typeface="微软雅黑" panose="020B0503020204020204" charset="-122"/>
              </a:rPr>
              <a:t>整个数据采集的流程、分工；</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2. </a:t>
            </a:r>
            <a:r>
              <a:rPr lang="zh-CN" altLang="en-US" sz="1200" b="0" dirty="0">
                <a:solidFill>
                  <a:srgbClr val="404040"/>
                </a:solidFill>
                <a:latin typeface="微软雅黑" panose="020B0503020204020204" charset="-122"/>
              </a:rPr>
              <a:t>使用</a:t>
            </a:r>
            <a:r>
              <a:rPr lang="en-US" altLang="zh-CN" sz="1200" b="0" dirty="0">
                <a:solidFill>
                  <a:srgbClr val="404040"/>
                </a:solidFill>
                <a:latin typeface="微软雅黑" panose="020B0503020204020204" charset="-122"/>
              </a:rPr>
              <a:t>python</a:t>
            </a:r>
            <a:r>
              <a:rPr lang="zh-CN" altLang="en-US" sz="1200" b="0" dirty="0">
                <a:solidFill>
                  <a:srgbClr val="404040"/>
                </a:solidFill>
                <a:latin typeface="微软雅黑" panose="020B0503020204020204" charset="-122"/>
              </a:rPr>
              <a:t>对图像进行统一格式化，包括缩放大小、用标签形式对图像进行命名、存入</a:t>
            </a:r>
            <a:r>
              <a:rPr lang="en-US" altLang="zh-CN" sz="1200" b="0" dirty="0">
                <a:solidFill>
                  <a:srgbClr val="404040"/>
                </a:solidFill>
                <a:latin typeface="微软雅黑" panose="020B0503020204020204" charset="-122"/>
              </a:rPr>
              <a:t>excel</a:t>
            </a:r>
            <a:r>
              <a:rPr lang="zh-CN" altLang="en-US" sz="1200" b="0" dirty="0">
                <a:solidFill>
                  <a:srgbClr val="404040"/>
                </a:solidFill>
                <a:latin typeface="微软雅黑" panose="020B0503020204020204" charset="-122"/>
              </a:rPr>
              <a:t>表等；</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3. </a:t>
            </a:r>
            <a:r>
              <a:rPr lang="zh-CN" altLang="en-US" sz="1200" b="0" dirty="0">
                <a:solidFill>
                  <a:srgbClr val="404040"/>
                </a:solidFill>
                <a:latin typeface="微软雅黑" panose="020B0503020204020204" charset="-122"/>
              </a:rPr>
              <a:t>刘芮负责了爬虫部分、刘毅坤负责了将视频导出图片帧的部分；</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4. </a:t>
            </a:r>
            <a:r>
              <a:rPr lang="zh-CN" altLang="en-US" sz="1200" b="0" dirty="0">
                <a:solidFill>
                  <a:srgbClr val="404040"/>
                </a:solidFill>
                <a:latin typeface="微软雅黑" panose="020B0503020204020204" charset="-122"/>
              </a:rPr>
              <a:t>小组的每位成员都积极地配合了打标签的工作；</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5. </a:t>
            </a:r>
            <a:r>
              <a:rPr lang="zh-CN" altLang="en-US" sz="1200" b="0" dirty="0">
                <a:solidFill>
                  <a:srgbClr val="404040"/>
                </a:solidFill>
                <a:latin typeface="微软雅黑" panose="020B0503020204020204" charset="-122"/>
              </a:rPr>
              <a:t>打完标签的</a:t>
            </a:r>
            <a:r>
              <a:rPr lang="en-US" altLang="zh-CN" sz="1200" b="0" dirty="0">
                <a:solidFill>
                  <a:srgbClr val="404040"/>
                </a:solidFill>
                <a:latin typeface="微软雅黑" panose="020B0503020204020204" charset="-122"/>
              </a:rPr>
              <a:t>excel</a:t>
            </a:r>
            <a:r>
              <a:rPr lang="zh-CN" altLang="en-US" sz="1200" b="0" dirty="0">
                <a:solidFill>
                  <a:srgbClr val="404040"/>
                </a:solidFill>
                <a:latin typeface="微软雅黑" panose="020B0503020204020204" charset="-122"/>
              </a:rPr>
              <a:t>表，包括图片前期后期的处理均</a:t>
            </a:r>
            <a:r>
              <a:rPr lang="zh-CN" altLang="en-US" sz="1200" b="0" dirty="0">
                <a:solidFill>
                  <a:srgbClr val="404040"/>
                </a:solidFill>
                <a:latin typeface="微软雅黑" panose="020B0503020204020204" charset="-122"/>
              </a:rPr>
              <a:t>由何璇完成；</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6. </a:t>
            </a:r>
            <a:r>
              <a:rPr lang="zh-CN" altLang="en-US" sz="1200" b="0" dirty="0">
                <a:solidFill>
                  <a:srgbClr val="404040"/>
                </a:solidFill>
                <a:latin typeface="微软雅黑" panose="020B0503020204020204" charset="-122"/>
              </a:rPr>
              <a:t>撰写数据处理的文档</a:t>
            </a:r>
            <a:r>
              <a:rPr lang="zh-CN" altLang="en-US" sz="1200" b="0" dirty="0">
                <a:solidFill>
                  <a:srgbClr val="404040"/>
                </a:solidFill>
                <a:latin typeface="微软雅黑" panose="020B0503020204020204" charset="-122"/>
              </a:rPr>
              <a:t>部分；</a:t>
            </a:r>
            <a:endParaRPr lang="zh-CN" altLang="en-US" sz="1200" b="0" dirty="0">
              <a:solidFill>
                <a:srgbClr val="404040"/>
              </a:solidFill>
              <a:latin typeface="微软雅黑" panose="020B0503020204020204" charset="-122"/>
            </a:endParaRPr>
          </a:p>
          <a:p>
            <a:pPr algn="l" eaLnBrk="1" latinLnBrk="0" hangingPunct="0"/>
            <a:endParaRPr lang="zh-CN" altLang="en-US" sz="1200" b="0" dirty="0">
              <a:solidFill>
                <a:srgbClr val="404040"/>
              </a:solidFill>
              <a:latin typeface="微软雅黑" panose="020B0503020204020204" charset="-122"/>
            </a:endParaRPr>
          </a:p>
        </p:txBody>
      </p:sp>
      <p:sp>
        <p:nvSpPr>
          <p:cNvPr id="16" name="New shape"/>
          <p:cNvSpPr/>
          <p:nvPr/>
        </p:nvSpPr>
        <p:spPr>
          <a:xfrm>
            <a:off x="1580515" y="3908425"/>
            <a:ext cx="3021965" cy="153924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l" eaLnBrk="1" latinLnBrk="0" hangingPunct="0"/>
            <a:r>
              <a:rPr lang="en-US" altLang="zh-CN" sz="1200" b="0" dirty="0">
                <a:solidFill>
                  <a:srgbClr val="404040"/>
                </a:solidFill>
                <a:latin typeface="微软雅黑" panose="020B0503020204020204" charset="-122"/>
              </a:rPr>
              <a:t>1. </a:t>
            </a:r>
            <a:r>
              <a:rPr lang="zh-CN" sz="1200" b="0" dirty="0">
                <a:solidFill>
                  <a:srgbClr val="404040"/>
                </a:solidFill>
                <a:latin typeface="微软雅黑" panose="020B0503020204020204" charset="-122"/>
              </a:rPr>
              <a:t>头部检测模块由王家豪负责</a:t>
            </a:r>
            <a:r>
              <a:rPr lang="zh-CN" sz="1200" b="0" dirty="0">
                <a:solidFill>
                  <a:srgbClr val="404040"/>
                </a:solidFill>
                <a:latin typeface="微软雅黑" panose="020B0503020204020204" charset="-122"/>
              </a:rPr>
              <a:t>写；</a:t>
            </a:r>
            <a:endParaRPr lang="zh-CN"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2. </a:t>
            </a:r>
            <a:r>
              <a:rPr lang="zh-CN" sz="1200" b="0" dirty="0">
                <a:solidFill>
                  <a:srgbClr val="404040"/>
                </a:solidFill>
                <a:latin typeface="微软雅黑" panose="020B0503020204020204" charset="-122"/>
              </a:rPr>
              <a:t>塌腰和翘二郎腿特征值计算模块由何璇负责</a:t>
            </a:r>
            <a:r>
              <a:rPr lang="zh-CN" sz="1200" b="0" dirty="0">
                <a:solidFill>
                  <a:srgbClr val="404040"/>
                </a:solidFill>
                <a:latin typeface="微软雅黑" panose="020B0503020204020204" charset="-122"/>
              </a:rPr>
              <a:t>写；</a:t>
            </a:r>
            <a:endParaRPr lang="zh-CN"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3. </a:t>
            </a:r>
            <a:r>
              <a:rPr lang="zh-CN" altLang="en-US" sz="1200" b="0" dirty="0">
                <a:solidFill>
                  <a:srgbClr val="404040"/>
                </a:solidFill>
                <a:latin typeface="微软雅黑" panose="020B0503020204020204" charset="-122"/>
              </a:rPr>
              <a:t>对</a:t>
            </a:r>
            <a:r>
              <a:rPr lang="en-US" altLang="zh-CN" sz="1200" b="0" dirty="0">
                <a:solidFill>
                  <a:srgbClr val="404040"/>
                </a:solidFill>
                <a:latin typeface="微软雅黑" panose="020B0503020204020204" charset="-122"/>
              </a:rPr>
              <a:t>4000</a:t>
            </a:r>
            <a:r>
              <a:rPr lang="zh-CN" altLang="en-US" sz="1200" b="0" dirty="0">
                <a:solidFill>
                  <a:srgbClr val="404040"/>
                </a:solidFill>
                <a:latin typeface="微软雅黑" panose="020B0503020204020204" charset="-122"/>
              </a:rPr>
              <a:t>多张图片将六种坐姿的特征值分别提取出来</a:t>
            </a:r>
            <a:r>
              <a:rPr lang="zh-CN" altLang="en-US" sz="1200" b="0" dirty="0">
                <a:solidFill>
                  <a:srgbClr val="404040"/>
                </a:solidFill>
                <a:latin typeface="微软雅黑" panose="020B0503020204020204" charset="-122"/>
              </a:rPr>
              <a:t>最终形成三张</a:t>
            </a:r>
            <a:r>
              <a:rPr lang="en-US" altLang="zh-CN" sz="1200" b="0" dirty="0">
                <a:solidFill>
                  <a:srgbClr val="404040"/>
                </a:solidFill>
                <a:latin typeface="微软雅黑" panose="020B0503020204020204" charset="-122"/>
              </a:rPr>
              <a:t>excel</a:t>
            </a:r>
            <a:r>
              <a:rPr lang="zh-CN" altLang="en-US" sz="1200" b="0" dirty="0">
                <a:solidFill>
                  <a:srgbClr val="404040"/>
                </a:solidFill>
                <a:latin typeface="微软雅黑" panose="020B0503020204020204" charset="-122"/>
              </a:rPr>
              <a:t>表，方便后续的训练模型</a:t>
            </a:r>
            <a:r>
              <a:rPr lang="zh-CN" altLang="en-US" sz="1200" b="0" dirty="0">
                <a:solidFill>
                  <a:srgbClr val="404040"/>
                </a:solidFill>
                <a:latin typeface="微软雅黑" panose="020B0503020204020204" charset="-122"/>
              </a:rPr>
              <a:t>工作；</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3. </a:t>
            </a:r>
            <a:r>
              <a:rPr lang="zh-CN" altLang="en-US" sz="1200" b="0" dirty="0">
                <a:solidFill>
                  <a:srgbClr val="404040"/>
                </a:solidFill>
                <a:latin typeface="微软雅黑" panose="020B0503020204020204" charset="-122"/>
              </a:rPr>
              <a:t>撰写有关特征值计算和设计的</a:t>
            </a:r>
            <a:r>
              <a:rPr lang="zh-CN" altLang="en-US" sz="1200" b="0" dirty="0">
                <a:solidFill>
                  <a:srgbClr val="404040"/>
                </a:solidFill>
                <a:latin typeface="微软雅黑" panose="020B0503020204020204" charset="-122"/>
              </a:rPr>
              <a:t>文档部分；</a:t>
            </a:r>
            <a:endParaRPr lang="zh-CN" altLang="en-US" sz="1200" b="0" dirty="0">
              <a:solidFill>
                <a:srgbClr val="404040"/>
              </a:solidFill>
              <a:latin typeface="微软雅黑" panose="020B0503020204020204" charset="-122"/>
            </a:endParaRPr>
          </a:p>
        </p:txBody>
      </p:sp>
      <p:sp>
        <p:nvSpPr>
          <p:cNvPr id="17" name="New shape"/>
          <p:cNvSpPr/>
          <p:nvPr/>
        </p:nvSpPr>
        <p:spPr>
          <a:xfrm>
            <a:off x="1605915" y="3571240"/>
            <a:ext cx="2996565" cy="24765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altLang="en-US" sz="1500" b="0" dirty="0">
                <a:solidFill>
                  <a:srgbClr val="FFFFFF"/>
                </a:solidFill>
                <a:latin typeface="微软雅黑" panose="020B0503020204020204" charset="-122"/>
              </a:rPr>
              <a:t>特征值算法编写</a:t>
            </a:r>
            <a:r>
              <a:rPr lang="en-US" altLang="zh-CN" sz="1500" b="0" dirty="0">
                <a:solidFill>
                  <a:srgbClr val="FFFFFF"/>
                </a:solidFill>
                <a:latin typeface="微软雅黑" panose="020B0503020204020204" charset="-122"/>
              </a:rPr>
              <a:t>--</a:t>
            </a:r>
            <a:r>
              <a:rPr lang="zh-CN" altLang="en-US" sz="1500" b="0" dirty="0">
                <a:solidFill>
                  <a:srgbClr val="FFFFFF"/>
                </a:solidFill>
                <a:latin typeface="微软雅黑" panose="020B0503020204020204" charset="-122"/>
              </a:rPr>
              <a:t>何璇、王</a:t>
            </a:r>
            <a:r>
              <a:rPr lang="zh-CN" altLang="en-US" sz="1500" b="0" dirty="0">
                <a:solidFill>
                  <a:srgbClr val="FFFFFF"/>
                </a:solidFill>
                <a:latin typeface="微软雅黑" panose="020B0503020204020204" charset="-122"/>
              </a:rPr>
              <a:t>家豪</a:t>
            </a:r>
            <a:endParaRPr lang="zh-CN" altLang="en-US" sz="1500" b="0" dirty="0">
              <a:solidFill>
                <a:srgbClr val="FFFFFF"/>
              </a:solidFill>
              <a:latin typeface="微软雅黑" panose="020B0503020204020204" charset="-122"/>
            </a:endParaRPr>
          </a:p>
        </p:txBody>
      </p:sp>
      <p:sp>
        <p:nvSpPr>
          <p:cNvPr id="18" name="New shape"/>
          <p:cNvSpPr/>
          <p:nvPr/>
        </p:nvSpPr>
        <p:spPr>
          <a:xfrm>
            <a:off x="6304280" y="3783330"/>
            <a:ext cx="2438400" cy="184912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l" eaLnBrk="1" latinLnBrk="0" hangingPunct="0"/>
            <a:r>
              <a:rPr lang="en-US" sz="1200" b="0" dirty="0">
                <a:solidFill>
                  <a:srgbClr val="404040"/>
                </a:solidFill>
                <a:latin typeface="微软雅黑" panose="020B0503020204020204" charset="-122"/>
              </a:rPr>
              <a:t>1. </a:t>
            </a:r>
            <a:r>
              <a:rPr sz="1200" b="0" dirty="0">
                <a:solidFill>
                  <a:srgbClr val="404040"/>
                </a:solidFill>
                <a:latin typeface="微软雅黑" panose="020B0503020204020204" charset="-122"/>
              </a:rPr>
              <a:t>负责界面设计，将模型运行程序与前段界面整合，并为用户提供良好交互；</a:t>
            </a:r>
            <a:endParaRPr sz="1200" b="0" dirty="0">
              <a:solidFill>
                <a:srgbClr val="404040"/>
              </a:solidFill>
              <a:latin typeface="微软雅黑" panose="020B0503020204020204" charset="-122"/>
            </a:endParaRPr>
          </a:p>
          <a:p>
            <a:pPr algn="l" eaLnBrk="1" latinLnBrk="0" hangingPunct="0"/>
            <a:r>
              <a:rPr lang="en-US" sz="1200" b="0" dirty="0">
                <a:solidFill>
                  <a:srgbClr val="404040"/>
                </a:solidFill>
                <a:latin typeface="微软雅黑" panose="020B0503020204020204" charset="-122"/>
              </a:rPr>
              <a:t>2. </a:t>
            </a:r>
            <a:r>
              <a:rPr sz="1200" b="0" dirty="0">
                <a:solidFill>
                  <a:srgbClr val="404040"/>
                </a:solidFill>
                <a:latin typeface="微软雅黑" panose="020B0503020204020204" charset="-122"/>
              </a:rPr>
              <a:t>收集并统计程序运行时的数据，向用户提供数据展示；</a:t>
            </a:r>
            <a:endParaRPr sz="1200" b="0" dirty="0">
              <a:solidFill>
                <a:srgbClr val="404040"/>
              </a:solidFill>
              <a:latin typeface="微软雅黑" panose="020B0503020204020204" charset="-122"/>
            </a:endParaRPr>
          </a:p>
          <a:p>
            <a:pPr algn="l" eaLnBrk="1" latinLnBrk="0" hangingPunct="0"/>
            <a:r>
              <a:rPr lang="en-US" sz="1200" b="0" dirty="0">
                <a:solidFill>
                  <a:srgbClr val="404040"/>
                </a:solidFill>
                <a:latin typeface="微软雅黑" panose="020B0503020204020204" charset="-122"/>
              </a:rPr>
              <a:t>3. </a:t>
            </a:r>
            <a:r>
              <a:rPr sz="1200" b="0" dirty="0">
                <a:solidFill>
                  <a:srgbClr val="404040"/>
                </a:solidFill>
                <a:latin typeface="微软雅黑" panose="020B0503020204020204" charset="-122"/>
              </a:rPr>
              <a:t>语言提示及状态实时显示，为用户提供个性化配置；</a:t>
            </a:r>
            <a:endParaRPr sz="1200" b="0" dirty="0">
              <a:solidFill>
                <a:srgbClr val="404040"/>
              </a:solidFill>
              <a:latin typeface="微软雅黑" panose="020B0503020204020204" charset="-122"/>
            </a:endParaRPr>
          </a:p>
          <a:p>
            <a:pPr algn="l" eaLnBrk="1" latinLnBrk="0" hangingPunct="0"/>
            <a:r>
              <a:rPr lang="en-US" sz="1200" b="0" dirty="0">
                <a:solidFill>
                  <a:srgbClr val="404040"/>
                </a:solidFill>
                <a:latin typeface="微软雅黑" panose="020B0503020204020204" charset="-122"/>
              </a:rPr>
              <a:t>4. </a:t>
            </a:r>
            <a:r>
              <a:rPr sz="1200" b="0" dirty="0">
                <a:solidFill>
                  <a:srgbClr val="404040"/>
                </a:solidFill>
                <a:latin typeface="微软雅黑" panose="020B0503020204020204" charset="-122"/>
              </a:rPr>
              <a:t>预留跨平台服务；</a:t>
            </a:r>
            <a:endParaRPr sz="1200" b="0" dirty="0">
              <a:solidFill>
                <a:srgbClr val="404040"/>
              </a:solidFill>
              <a:latin typeface="微软雅黑" panose="020B0503020204020204" charset="-122"/>
            </a:endParaRPr>
          </a:p>
          <a:p>
            <a:pPr algn="l" eaLnBrk="1" latinLnBrk="0" hangingPunct="0"/>
            <a:r>
              <a:rPr lang="en-US" sz="1200" b="0" dirty="0">
                <a:solidFill>
                  <a:srgbClr val="404040"/>
                </a:solidFill>
                <a:latin typeface="微软雅黑" panose="020B0503020204020204" charset="-122"/>
              </a:rPr>
              <a:t>5. </a:t>
            </a:r>
            <a:r>
              <a:rPr lang="zh-CN" altLang="en-US" sz="1200" b="0" dirty="0">
                <a:solidFill>
                  <a:srgbClr val="404040"/>
                </a:solidFill>
                <a:latin typeface="微软雅黑" panose="020B0503020204020204" charset="-122"/>
              </a:rPr>
              <a:t>撰写背景分析</a:t>
            </a:r>
            <a:r>
              <a:rPr lang="zh-CN" altLang="en-US" sz="1200" b="0" dirty="0">
                <a:solidFill>
                  <a:srgbClr val="404040"/>
                </a:solidFill>
                <a:latin typeface="微软雅黑" panose="020B0503020204020204" charset="-122"/>
              </a:rPr>
              <a:t>与用户界面的文档部分</a:t>
            </a:r>
            <a:endParaRPr sz="1200" b="0" dirty="0">
              <a:solidFill>
                <a:srgbClr val="404040"/>
              </a:solidFill>
              <a:latin typeface="微软雅黑" panose="020B0503020204020204" charset="-122"/>
            </a:endParaRPr>
          </a:p>
          <a:p>
            <a:pPr algn="l" eaLnBrk="1" latinLnBrk="0" hangingPunct="0"/>
            <a:endParaRPr lang="zh-CN" sz="1200" b="0" dirty="0">
              <a:solidFill>
                <a:srgbClr val="404040"/>
              </a:solidFill>
              <a:latin typeface="微软雅黑" panose="020B0503020204020204" charset="-122"/>
            </a:endParaRPr>
          </a:p>
        </p:txBody>
      </p:sp>
      <p:pic>
        <p:nvPicPr>
          <p:cNvPr id="19" name="New picture"/>
          <p:cNvPicPr/>
          <p:nvPr/>
        </p:nvPicPr>
        <p:blipFill>
          <a:blip r:embed="rId3"/>
          <a:srcRect/>
          <a:stretch>
            <a:fillRect/>
          </a:stretch>
        </p:blipFill>
        <p:spPr>
          <a:xfrm>
            <a:off x="560705" y="701040"/>
            <a:ext cx="870973" cy="870973"/>
          </a:xfrm>
          <a:prstGeom prst="rect">
            <a:avLst/>
          </a:prstGeom>
          <a:ln>
            <a:noFill/>
          </a:ln>
        </p:spPr>
      </p:pic>
      <p:pic>
        <p:nvPicPr>
          <p:cNvPr id="21" name="New picture"/>
          <p:cNvPicPr/>
          <p:nvPr/>
        </p:nvPicPr>
        <p:blipFill>
          <a:blip r:embed="rId5"/>
          <a:srcRect/>
          <a:stretch>
            <a:fillRect/>
          </a:stretch>
        </p:blipFill>
        <p:spPr>
          <a:xfrm>
            <a:off x="687705" y="768985"/>
            <a:ext cx="620315" cy="734250"/>
          </a:xfrm>
          <a:prstGeom prst="rect">
            <a:avLst/>
          </a:prstGeom>
          <a:ln>
            <a:noFill/>
          </a:ln>
        </p:spPr>
      </p:pic>
      <p:pic>
        <p:nvPicPr>
          <p:cNvPr id="22" name="New picture"/>
          <p:cNvPicPr/>
          <p:nvPr/>
        </p:nvPicPr>
        <p:blipFill>
          <a:blip r:embed="rId6"/>
          <a:srcRect/>
          <a:stretch>
            <a:fillRect/>
          </a:stretch>
        </p:blipFill>
        <p:spPr>
          <a:xfrm>
            <a:off x="5257165" y="3566795"/>
            <a:ext cx="838058" cy="838058"/>
          </a:xfrm>
          <a:prstGeom prst="rect">
            <a:avLst/>
          </a:prstGeom>
          <a:ln>
            <a:noFill/>
          </a:ln>
        </p:spPr>
      </p:pic>
      <p:pic>
        <p:nvPicPr>
          <p:cNvPr id="24" name="New picture"/>
          <p:cNvPicPr/>
          <p:nvPr/>
        </p:nvPicPr>
        <p:blipFill>
          <a:blip r:embed="rId2"/>
          <a:srcRect/>
          <a:stretch>
            <a:fillRect/>
          </a:stretch>
        </p:blipFill>
        <p:spPr>
          <a:xfrm>
            <a:off x="5224145" y="689610"/>
            <a:ext cx="870968" cy="870973"/>
          </a:xfrm>
          <a:prstGeom prst="rect">
            <a:avLst/>
          </a:prstGeom>
          <a:ln>
            <a:noFill/>
          </a:ln>
        </p:spPr>
      </p:pic>
      <p:pic>
        <p:nvPicPr>
          <p:cNvPr id="25" name="New picture"/>
          <p:cNvPicPr/>
          <p:nvPr/>
        </p:nvPicPr>
        <p:blipFill>
          <a:blip r:embed="rId1"/>
          <a:srcRect/>
          <a:stretch>
            <a:fillRect/>
          </a:stretch>
        </p:blipFill>
        <p:spPr>
          <a:xfrm>
            <a:off x="6141720" y="663575"/>
            <a:ext cx="3616325" cy="226060"/>
          </a:xfrm>
          <a:prstGeom prst="rect">
            <a:avLst/>
          </a:prstGeom>
          <a:ln>
            <a:noFill/>
          </a:ln>
        </p:spPr>
      </p:pic>
      <p:sp>
        <p:nvSpPr>
          <p:cNvPr id="26" name="New shape"/>
          <p:cNvSpPr/>
          <p:nvPr/>
        </p:nvSpPr>
        <p:spPr>
          <a:xfrm>
            <a:off x="6235700" y="950595"/>
            <a:ext cx="3157855" cy="144018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l" eaLnBrk="1" latinLnBrk="0" hangingPunct="0"/>
            <a:r>
              <a:rPr lang="en-US" altLang="zh-CN" sz="1200" b="0" dirty="0">
                <a:solidFill>
                  <a:srgbClr val="404040"/>
                </a:solidFill>
                <a:latin typeface="微软雅黑" panose="020B0503020204020204" charset="-122"/>
              </a:rPr>
              <a:t>1. </a:t>
            </a:r>
            <a:r>
              <a:rPr lang="zh-CN" sz="1200" b="0" dirty="0">
                <a:solidFill>
                  <a:srgbClr val="404040"/>
                </a:solidFill>
                <a:latin typeface="微软雅黑" panose="020B0503020204020204" charset="-122"/>
              </a:rPr>
              <a:t>头部模型的训练由何璇和王家豪共同完成，由于精度不够，所以我们训练了很多模型，王家豪主要负责了</a:t>
            </a:r>
            <a:r>
              <a:rPr sz="1200" b="0" dirty="0">
                <a:solidFill>
                  <a:srgbClr val="404040"/>
                </a:solidFill>
                <a:latin typeface="微软雅黑" panose="020B0503020204020204" charset="-122"/>
              </a:rPr>
              <a:t>简单的多层感知机(MLP)</a:t>
            </a:r>
            <a:r>
              <a:rPr lang="zh-CN" altLang="en-US" sz="1200" b="0" dirty="0">
                <a:solidFill>
                  <a:srgbClr val="404040"/>
                </a:solidFill>
                <a:latin typeface="微软雅黑" panose="020B0503020204020204" charset="-122"/>
              </a:rPr>
              <a:t>、何璇主要负责了随机森林模型；</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2. </a:t>
            </a:r>
            <a:r>
              <a:rPr lang="zh-CN" altLang="en-US" sz="1200" b="0" dirty="0">
                <a:solidFill>
                  <a:srgbClr val="404040"/>
                </a:solidFill>
                <a:latin typeface="微软雅黑" panose="020B0503020204020204" charset="-122"/>
              </a:rPr>
              <a:t>针对塌腰和跷二郎腿的模型</a:t>
            </a:r>
            <a:r>
              <a:rPr lang="zh-CN" altLang="en-US" sz="1200" b="0" dirty="0">
                <a:solidFill>
                  <a:srgbClr val="404040"/>
                </a:solidFill>
                <a:latin typeface="微软雅黑" panose="020B0503020204020204" charset="-122"/>
              </a:rPr>
              <a:t>训练，由王家豪完成；</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3. </a:t>
            </a:r>
            <a:r>
              <a:rPr lang="zh-CN" altLang="en-US" sz="1200" b="0" dirty="0">
                <a:solidFill>
                  <a:srgbClr val="404040"/>
                </a:solidFill>
                <a:latin typeface="微软雅黑" panose="020B0503020204020204" charset="-122"/>
              </a:rPr>
              <a:t>撰写模型训练的文档</a:t>
            </a:r>
            <a:r>
              <a:rPr lang="zh-CN" altLang="en-US" sz="1200" b="0" dirty="0">
                <a:solidFill>
                  <a:srgbClr val="404040"/>
                </a:solidFill>
                <a:latin typeface="微软雅黑" panose="020B0503020204020204" charset="-122"/>
              </a:rPr>
              <a:t>部分。</a:t>
            </a:r>
            <a:endParaRPr lang="zh-CN" altLang="en-US" sz="1200" b="0" dirty="0">
              <a:solidFill>
                <a:srgbClr val="404040"/>
              </a:solidFill>
              <a:latin typeface="微软雅黑" panose="020B0503020204020204" charset="-122"/>
            </a:endParaRPr>
          </a:p>
        </p:txBody>
      </p:sp>
      <p:sp>
        <p:nvSpPr>
          <p:cNvPr id="27" name="New shape"/>
          <p:cNvSpPr/>
          <p:nvPr/>
        </p:nvSpPr>
        <p:spPr>
          <a:xfrm>
            <a:off x="6363335" y="671195"/>
            <a:ext cx="2618105" cy="24765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altLang="en-US" sz="1500" b="0" dirty="0">
                <a:solidFill>
                  <a:srgbClr val="FFFFFF"/>
                </a:solidFill>
                <a:latin typeface="微软雅黑" panose="020B0503020204020204" charset="-122"/>
              </a:rPr>
              <a:t>模型训练</a:t>
            </a:r>
            <a:r>
              <a:rPr lang="en-US" altLang="zh-CN" sz="1500" b="0" dirty="0">
                <a:solidFill>
                  <a:srgbClr val="FFFFFF"/>
                </a:solidFill>
                <a:latin typeface="微软雅黑" panose="020B0503020204020204" charset="-122"/>
              </a:rPr>
              <a:t>--</a:t>
            </a:r>
            <a:r>
              <a:rPr lang="zh-CN" altLang="en-US" sz="1500" b="0" dirty="0">
                <a:solidFill>
                  <a:srgbClr val="FFFFFF"/>
                </a:solidFill>
                <a:latin typeface="微软雅黑" panose="020B0503020204020204" charset="-122"/>
              </a:rPr>
              <a:t>王家豪、</a:t>
            </a:r>
            <a:r>
              <a:rPr lang="zh-CN" altLang="en-US" sz="1500" b="0" dirty="0">
                <a:solidFill>
                  <a:srgbClr val="FFFFFF"/>
                </a:solidFill>
                <a:latin typeface="微软雅黑" panose="020B0503020204020204" charset="-122"/>
              </a:rPr>
              <a:t>何璇</a:t>
            </a:r>
            <a:endParaRPr lang="zh-CN" altLang="en-US" sz="1500" b="0" dirty="0">
              <a:solidFill>
                <a:srgbClr val="FFFFFF"/>
              </a:solidFill>
              <a:latin typeface="微软雅黑" panose="020B0503020204020204" charset="-122"/>
            </a:endParaRPr>
          </a:p>
        </p:txBody>
      </p:sp>
      <p:pic>
        <p:nvPicPr>
          <p:cNvPr id="28" name="New picture"/>
          <p:cNvPicPr/>
          <p:nvPr/>
        </p:nvPicPr>
        <p:blipFill>
          <a:blip r:embed="rId7"/>
          <a:srcRect/>
          <a:stretch>
            <a:fillRect/>
          </a:stretch>
        </p:blipFill>
        <p:spPr>
          <a:xfrm>
            <a:off x="5224145" y="625475"/>
            <a:ext cx="838058" cy="838058"/>
          </a:xfrm>
          <a:prstGeom prst="rect">
            <a:avLst/>
          </a:prstGeom>
          <a:ln>
            <a:noFill/>
          </a:ln>
        </p:spPr>
      </p:pic>
      <p:sp>
        <p:nvSpPr>
          <p:cNvPr id="29" name="New shape"/>
          <p:cNvSpPr/>
          <p:nvPr/>
        </p:nvSpPr>
        <p:spPr>
          <a:xfrm>
            <a:off x="53109" y="121192"/>
            <a:ext cx="3041650" cy="508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成员分工</a:t>
            </a:r>
            <a:endParaRPr lang="zh-CN" sz="3000" b="1" dirty="0">
              <a:solidFill>
                <a:srgbClr val="5877B6"/>
              </a:solidFill>
              <a:latin typeface="微软雅黑" panose="020B0503020204020204" charset="-122"/>
            </a:endParaRPr>
          </a:p>
        </p:txBody>
      </p:sp>
      <p:sp>
        <p:nvSpPr>
          <p:cNvPr id="30" name="New shape"/>
          <p:cNvSpPr/>
          <p:nvPr>
            <p:custDataLst>
              <p:tags r:id="rId8"/>
            </p:custDataLst>
          </p:nvPr>
        </p:nvSpPr>
        <p:spPr>
          <a:xfrm>
            <a:off x="6323965" y="5588000"/>
            <a:ext cx="2463800" cy="24765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p>
            <a:pPr algn="l" eaLnBrk="1" latinLnBrk="0" hangingPunct="0"/>
            <a:r>
              <a:rPr lang="zh-CN" altLang="en-US" sz="1500" b="0" dirty="0">
                <a:solidFill>
                  <a:srgbClr val="FFFFFF"/>
                </a:solidFill>
                <a:latin typeface="微软雅黑" panose="020B0503020204020204" charset="-122"/>
              </a:rPr>
              <a:t>数据集的分析</a:t>
            </a:r>
            <a:r>
              <a:rPr lang="en-US" altLang="zh-CN" sz="1500" b="0" dirty="0">
                <a:solidFill>
                  <a:srgbClr val="FFFFFF"/>
                </a:solidFill>
                <a:latin typeface="微软雅黑" panose="020B0503020204020204" charset="-122"/>
              </a:rPr>
              <a:t>--</a:t>
            </a:r>
            <a:r>
              <a:rPr lang="zh-CN" altLang="en-US" sz="1500" b="0" dirty="0">
                <a:solidFill>
                  <a:srgbClr val="FFFFFF"/>
                </a:solidFill>
                <a:latin typeface="微软雅黑" panose="020B0503020204020204" charset="-122"/>
              </a:rPr>
              <a:t>刘坤</a:t>
            </a:r>
            <a:endParaRPr lang="zh-CN" altLang="en-US" sz="1500" b="0" dirty="0">
              <a:solidFill>
                <a:srgbClr val="FFFFFF"/>
              </a:solidFill>
              <a:latin typeface="微软雅黑" panose="020B0503020204020204" charset="-122"/>
            </a:endParaRPr>
          </a:p>
        </p:txBody>
      </p:sp>
      <p:sp>
        <p:nvSpPr>
          <p:cNvPr id="36" name="文本框 35"/>
          <p:cNvSpPr txBox="1"/>
          <p:nvPr/>
        </p:nvSpPr>
        <p:spPr>
          <a:xfrm flipV="1">
            <a:off x="3469005" y="5771515"/>
            <a:ext cx="461010" cy="1185545"/>
          </a:xfrm>
          <a:prstGeom prst="rect">
            <a:avLst/>
          </a:prstGeom>
          <a:noFill/>
        </p:spPr>
        <p:txBody>
          <a:bodyPr wrap="square" rtlCol="0">
            <a:no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New picture"/>
          <p:cNvPicPr/>
          <p:nvPr/>
        </p:nvPicPr>
        <p:blipFill>
          <a:blip r:embed="rId1"/>
          <a:srcRect/>
          <a:stretch>
            <a:fillRect/>
          </a:stretch>
        </p:blipFill>
        <p:spPr>
          <a:xfrm>
            <a:off x="1702435" y="3301365"/>
            <a:ext cx="2309495" cy="226060"/>
          </a:xfrm>
          <a:prstGeom prst="rect">
            <a:avLst/>
          </a:prstGeom>
          <a:ln>
            <a:noFill/>
          </a:ln>
        </p:spPr>
      </p:pic>
      <p:sp>
        <p:nvSpPr>
          <p:cNvPr id="9" name="New shape"/>
          <p:cNvSpPr/>
          <p:nvPr/>
        </p:nvSpPr>
        <p:spPr>
          <a:xfrm>
            <a:off x="9112250" y="451485"/>
            <a:ext cx="709296" cy="46166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r" eaLnBrk="1" latinLnBrk="0" hangingPunct="0"/>
            <a:r>
              <a:rPr sz="2335" b="0">
                <a:solidFill>
                  <a:srgbClr val="FFFFFF"/>
                </a:solidFill>
                <a:latin typeface="微软雅黑" panose="020B0503020204020204" charset="-122"/>
              </a:rPr>
              <a:t>LOGO</a:t>
            </a:r>
            <a:endParaRPr sz="2335" b="0">
              <a:solidFill>
                <a:srgbClr val="FFFFFF"/>
              </a:solidFill>
              <a:latin typeface="微软雅黑" panose="020B0503020204020204" charset="-122"/>
            </a:endParaRPr>
          </a:p>
        </p:txBody>
      </p:sp>
      <p:sp>
        <p:nvSpPr>
          <p:cNvPr id="12" name="New shape"/>
          <p:cNvSpPr/>
          <p:nvPr/>
        </p:nvSpPr>
        <p:spPr>
          <a:xfrm>
            <a:off x="1817370" y="3649345"/>
            <a:ext cx="2562860" cy="120332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lstStyle/>
          <a:p>
            <a:pPr algn="l" eaLnBrk="1" latinLnBrk="0" hangingPunct="0"/>
            <a:r>
              <a:rPr lang="en-US" altLang="zh-CN" sz="1200" b="0" dirty="0">
                <a:solidFill>
                  <a:srgbClr val="404040"/>
                </a:solidFill>
                <a:latin typeface="微软雅黑" panose="020B0503020204020204" charset="-122"/>
              </a:rPr>
              <a:t>1. </a:t>
            </a:r>
            <a:r>
              <a:rPr lang="zh-CN" sz="1200" b="0" dirty="0">
                <a:solidFill>
                  <a:srgbClr val="404040"/>
                </a:solidFill>
                <a:latin typeface="微软雅黑" panose="020B0503020204020204" charset="-122"/>
              </a:rPr>
              <a:t>负责</a:t>
            </a:r>
            <a:r>
              <a:rPr lang="zh-CN" altLang="en-US" sz="1200" b="0" dirty="0">
                <a:solidFill>
                  <a:srgbClr val="404040"/>
                </a:solidFill>
                <a:latin typeface="微软雅黑" panose="020B0503020204020204" charset="-122"/>
              </a:rPr>
              <a:t>文档格式的调整和美观</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2. </a:t>
            </a:r>
            <a:r>
              <a:rPr lang="zh-CN" altLang="en-US" sz="1200" b="0" dirty="0">
                <a:solidFill>
                  <a:srgbClr val="404040"/>
                </a:solidFill>
                <a:latin typeface="微软雅黑" panose="020B0503020204020204" charset="-122"/>
              </a:rPr>
              <a:t>负责</a:t>
            </a:r>
            <a:r>
              <a:rPr lang="en-US" altLang="zh-CN" sz="1200" b="0" dirty="0">
                <a:solidFill>
                  <a:srgbClr val="404040"/>
                </a:solidFill>
                <a:latin typeface="微软雅黑" panose="020B0503020204020204" charset="-122"/>
              </a:rPr>
              <a:t>ppt</a:t>
            </a:r>
            <a:r>
              <a:rPr lang="zh-CN" altLang="en-US" sz="1200" b="0" dirty="0">
                <a:solidFill>
                  <a:srgbClr val="404040"/>
                </a:solidFill>
                <a:latin typeface="微软雅黑" panose="020B0503020204020204" charset="-122"/>
              </a:rPr>
              <a:t>部分内容的制作和美观，黄黎和何璇共同</a:t>
            </a:r>
            <a:r>
              <a:rPr lang="zh-CN" altLang="en-US" sz="1200" b="0" dirty="0">
                <a:solidFill>
                  <a:srgbClr val="404040"/>
                </a:solidFill>
                <a:latin typeface="微软雅黑" panose="020B0503020204020204" charset="-122"/>
              </a:rPr>
              <a:t>完成</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3. </a:t>
            </a:r>
            <a:r>
              <a:rPr lang="zh-CN" altLang="en-US" sz="1200" b="0" dirty="0">
                <a:solidFill>
                  <a:srgbClr val="404040"/>
                </a:solidFill>
                <a:latin typeface="微软雅黑" panose="020B0503020204020204" charset="-122"/>
              </a:rPr>
              <a:t>查找相关文献资料</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4. </a:t>
            </a:r>
            <a:r>
              <a:rPr lang="zh-CN" altLang="en-US" sz="1200" b="0" dirty="0">
                <a:solidFill>
                  <a:srgbClr val="404040"/>
                </a:solidFill>
                <a:latin typeface="微软雅黑" panose="020B0503020204020204" charset="-122"/>
              </a:rPr>
              <a:t>撰写市场分析、国内外研究</a:t>
            </a:r>
            <a:r>
              <a:rPr lang="zh-CN" altLang="en-US" sz="1200" b="0" dirty="0">
                <a:solidFill>
                  <a:srgbClr val="404040"/>
                </a:solidFill>
                <a:latin typeface="微软雅黑" panose="020B0503020204020204" charset="-122"/>
              </a:rPr>
              <a:t>现状、用户手册的文档</a:t>
            </a:r>
            <a:r>
              <a:rPr lang="zh-CN" altLang="en-US" sz="1200" b="0" dirty="0">
                <a:solidFill>
                  <a:srgbClr val="404040"/>
                </a:solidFill>
                <a:latin typeface="微软雅黑" panose="020B0503020204020204" charset="-122"/>
              </a:rPr>
              <a:t>部分</a:t>
            </a:r>
            <a:endParaRPr lang="zh-CN" altLang="en-US" sz="1200" b="0" dirty="0">
              <a:solidFill>
                <a:srgbClr val="404040"/>
              </a:solidFill>
              <a:latin typeface="微软雅黑" panose="020B0503020204020204" charset="-122"/>
            </a:endParaRPr>
          </a:p>
        </p:txBody>
      </p:sp>
      <p:sp>
        <p:nvSpPr>
          <p:cNvPr id="13" name="New shape"/>
          <p:cNvSpPr/>
          <p:nvPr/>
        </p:nvSpPr>
        <p:spPr>
          <a:xfrm>
            <a:off x="1911350" y="3289300"/>
            <a:ext cx="1245235" cy="24765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altLang="en-US" sz="1500" b="0" dirty="0">
                <a:solidFill>
                  <a:srgbClr val="FFFFFF"/>
                </a:solidFill>
                <a:latin typeface="微软雅黑" panose="020B0503020204020204" charset="-122"/>
              </a:rPr>
              <a:t>文档格式</a:t>
            </a:r>
            <a:r>
              <a:rPr lang="en-US" altLang="zh-CN" sz="1500" b="0" dirty="0">
                <a:solidFill>
                  <a:srgbClr val="FFFFFF"/>
                </a:solidFill>
                <a:latin typeface="微软雅黑" panose="020B0503020204020204" charset="-122"/>
              </a:rPr>
              <a:t>--</a:t>
            </a:r>
            <a:r>
              <a:rPr lang="zh-CN" altLang="en-US" sz="1500" b="0" dirty="0">
                <a:solidFill>
                  <a:srgbClr val="FFFFFF"/>
                </a:solidFill>
                <a:latin typeface="微软雅黑" panose="020B0503020204020204" charset="-122"/>
              </a:rPr>
              <a:t>黄</a:t>
            </a:r>
            <a:r>
              <a:rPr lang="zh-CN" altLang="en-US" sz="1500" b="0" dirty="0">
                <a:solidFill>
                  <a:srgbClr val="FFFFFF"/>
                </a:solidFill>
                <a:latin typeface="微软雅黑" panose="020B0503020204020204" charset="-122"/>
              </a:rPr>
              <a:t>黎</a:t>
            </a:r>
            <a:endParaRPr lang="zh-CN" altLang="en-US" sz="1500" b="0" dirty="0">
              <a:solidFill>
                <a:srgbClr val="FFFFFF"/>
              </a:solidFill>
              <a:latin typeface="微软雅黑" panose="020B0503020204020204" charset="-122"/>
            </a:endParaRPr>
          </a:p>
        </p:txBody>
      </p:sp>
      <p:pic>
        <p:nvPicPr>
          <p:cNvPr id="20" name="New picture"/>
          <p:cNvPicPr/>
          <p:nvPr/>
        </p:nvPicPr>
        <p:blipFill>
          <a:blip r:embed="rId2"/>
          <a:srcRect/>
          <a:stretch>
            <a:fillRect/>
          </a:stretch>
        </p:blipFill>
        <p:spPr>
          <a:xfrm>
            <a:off x="831215" y="3289300"/>
            <a:ext cx="870973" cy="870972"/>
          </a:xfrm>
          <a:prstGeom prst="rect">
            <a:avLst/>
          </a:prstGeom>
          <a:ln>
            <a:noFill/>
          </a:ln>
        </p:spPr>
      </p:pic>
      <p:pic>
        <p:nvPicPr>
          <p:cNvPr id="23" name="New picture"/>
          <p:cNvPicPr/>
          <p:nvPr/>
        </p:nvPicPr>
        <p:blipFill>
          <a:blip r:embed="rId3"/>
          <a:srcRect/>
          <a:stretch>
            <a:fillRect/>
          </a:stretch>
        </p:blipFill>
        <p:spPr>
          <a:xfrm>
            <a:off x="932815" y="3340100"/>
            <a:ext cx="682347" cy="744378"/>
          </a:xfrm>
          <a:prstGeom prst="rect">
            <a:avLst/>
          </a:prstGeom>
          <a:ln>
            <a:noFill/>
          </a:ln>
        </p:spPr>
      </p:pic>
      <p:sp>
        <p:nvSpPr>
          <p:cNvPr id="29" name="New shape"/>
          <p:cNvSpPr/>
          <p:nvPr/>
        </p:nvSpPr>
        <p:spPr>
          <a:xfrm>
            <a:off x="53109" y="121192"/>
            <a:ext cx="3041650" cy="5080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zh-CN" altLang="en-US" sz="3000" b="1" dirty="0">
                <a:solidFill>
                  <a:srgbClr val="5877B6"/>
                </a:solidFill>
                <a:latin typeface="微软雅黑" panose="020B0503020204020204" charset="-122"/>
              </a:rPr>
              <a:t>成员分工</a:t>
            </a:r>
            <a:endParaRPr lang="zh-CN" sz="3000" b="1" dirty="0">
              <a:solidFill>
                <a:srgbClr val="5877B6"/>
              </a:solidFill>
              <a:latin typeface="微软雅黑" panose="020B0503020204020204" charset="-122"/>
            </a:endParaRPr>
          </a:p>
        </p:txBody>
      </p:sp>
      <p:pic>
        <p:nvPicPr>
          <p:cNvPr id="14" name="New picture"/>
          <p:cNvPicPr/>
          <p:nvPr>
            <p:custDataLst>
              <p:tags r:id="rId4"/>
            </p:custDataLst>
          </p:nvPr>
        </p:nvPicPr>
        <p:blipFill>
          <a:blip r:embed="rId5"/>
          <a:srcRect/>
          <a:stretch>
            <a:fillRect/>
          </a:stretch>
        </p:blipFill>
        <p:spPr>
          <a:xfrm>
            <a:off x="1649730" y="1020445"/>
            <a:ext cx="2631440" cy="226060"/>
          </a:xfrm>
          <a:prstGeom prst="rect">
            <a:avLst/>
          </a:prstGeom>
          <a:ln>
            <a:noFill/>
          </a:ln>
        </p:spPr>
      </p:pic>
      <p:sp>
        <p:nvSpPr>
          <p:cNvPr id="30" name="New shape"/>
          <p:cNvSpPr/>
          <p:nvPr>
            <p:custDataLst>
              <p:tags r:id="rId6"/>
            </p:custDataLst>
          </p:nvPr>
        </p:nvSpPr>
        <p:spPr>
          <a:xfrm>
            <a:off x="1817370" y="1020445"/>
            <a:ext cx="2463800" cy="24765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p>
            <a:pPr algn="l" eaLnBrk="1" latinLnBrk="0" hangingPunct="0"/>
            <a:r>
              <a:rPr lang="zh-CN" altLang="en-US" sz="1500" b="0" dirty="0">
                <a:solidFill>
                  <a:srgbClr val="FFFFFF"/>
                </a:solidFill>
                <a:latin typeface="微软雅黑" panose="020B0503020204020204" charset="-122"/>
              </a:rPr>
              <a:t>数据集的分析</a:t>
            </a:r>
            <a:r>
              <a:rPr lang="en-US" altLang="zh-CN" sz="1500" b="0" dirty="0">
                <a:solidFill>
                  <a:srgbClr val="FFFFFF"/>
                </a:solidFill>
                <a:latin typeface="微软雅黑" panose="020B0503020204020204" charset="-122"/>
              </a:rPr>
              <a:t>--</a:t>
            </a:r>
            <a:r>
              <a:rPr lang="zh-CN" altLang="en-US" sz="1500" b="0" dirty="0">
                <a:solidFill>
                  <a:srgbClr val="FFFFFF"/>
                </a:solidFill>
                <a:latin typeface="微软雅黑" panose="020B0503020204020204" charset="-122"/>
              </a:rPr>
              <a:t>刘毅</a:t>
            </a:r>
            <a:r>
              <a:rPr lang="zh-CN" altLang="en-US" sz="1500" b="0" dirty="0">
                <a:solidFill>
                  <a:srgbClr val="FFFFFF"/>
                </a:solidFill>
                <a:latin typeface="微软雅黑" panose="020B0503020204020204" charset="-122"/>
              </a:rPr>
              <a:t>坤</a:t>
            </a:r>
            <a:endParaRPr lang="zh-CN" altLang="en-US" sz="1500" b="0" dirty="0">
              <a:solidFill>
                <a:srgbClr val="FFFFFF"/>
              </a:solidFill>
              <a:latin typeface="微软雅黑" panose="020B0503020204020204" charset="-122"/>
            </a:endParaRPr>
          </a:p>
        </p:txBody>
      </p:sp>
      <p:sp>
        <p:nvSpPr>
          <p:cNvPr id="31" name="New shape"/>
          <p:cNvSpPr/>
          <p:nvPr>
            <p:custDataLst>
              <p:tags r:id="rId7"/>
            </p:custDataLst>
          </p:nvPr>
        </p:nvSpPr>
        <p:spPr>
          <a:xfrm>
            <a:off x="1847215" y="1417320"/>
            <a:ext cx="2438400" cy="98234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p>
            <a:pPr algn="l" eaLnBrk="1" latinLnBrk="0" hangingPunct="0"/>
            <a:r>
              <a:rPr lang="en-US" altLang="zh-CN" sz="1200" b="0" dirty="0">
                <a:solidFill>
                  <a:srgbClr val="404040"/>
                </a:solidFill>
                <a:latin typeface="微软雅黑" panose="020B0503020204020204" charset="-122"/>
              </a:rPr>
              <a:t>1. </a:t>
            </a:r>
            <a:r>
              <a:rPr lang="zh-CN" sz="1200" b="0" dirty="0">
                <a:solidFill>
                  <a:srgbClr val="404040"/>
                </a:solidFill>
                <a:latin typeface="微软雅黑" panose="020B0503020204020204" charset="-122"/>
              </a:rPr>
              <a:t>利用seborn，matplotlib库针对每种坐姿类别的特征值进行数据分析和可视化</a:t>
            </a:r>
            <a:endParaRPr lang="zh-CN"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2. </a:t>
            </a:r>
            <a:r>
              <a:rPr lang="zh-CN" sz="1200" b="0" dirty="0">
                <a:solidFill>
                  <a:srgbClr val="404040"/>
                </a:solidFill>
                <a:latin typeface="微软雅黑" panose="020B0503020204020204" charset="-122"/>
              </a:rPr>
              <a:t>撰写应用前景</a:t>
            </a:r>
            <a:r>
              <a:rPr lang="zh-CN" sz="1200" b="0" dirty="0">
                <a:solidFill>
                  <a:srgbClr val="404040"/>
                </a:solidFill>
                <a:latin typeface="微软雅黑" panose="020B0503020204020204" charset="-122"/>
              </a:rPr>
              <a:t>分析、数据分析板块的文档</a:t>
            </a:r>
            <a:r>
              <a:rPr lang="zh-CN" sz="1200" b="0" dirty="0">
                <a:solidFill>
                  <a:srgbClr val="404040"/>
                </a:solidFill>
                <a:latin typeface="微软雅黑" panose="020B0503020204020204" charset="-122"/>
              </a:rPr>
              <a:t>部分</a:t>
            </a:r>
            <a:endParaRPr lang="en-US" altLang="zh-CN" sz="1200" b="0" dirty="0">
              <a:solidFill>
                <a:srgbClr val="404040"/>
              </a:solidFill>
              <a:latin typeface="微软雅黑" panose="020B0503020204020204" charset="-122"/>
            </a:endParaRPr>
          </a:p>
        </p:txBody>
      </p:sp>
      <p:pic>
        <p:nvPicPr>
          <p:cNvPr id="32" name="New picture"/>
          <p:cNvPicPr/>
          <p:nvPr>
            <p:custDataLst>
              <p:tags r:id="rId8"/>
            </p:custDataLst>
          </p:nvPr>
        </p:nvPicPr>
        <p:blipFill>
          <a:blip r:embed="rId2"/>
          <a:srcRect/>
          <a:stretch>
            <a:fillRect/>
          </a:stretch>
        </p:blipFill>
        <p:spPr>
          <a:xfrm>
            <a:off x="778510" y="1020445"/>
            <a:ext cx="870973" cy="870973"/>
          </a:xfrm>
          <a:prstGeom prst="rect">
            <a:avLst/>
          </a:prstGeom>
          <a:ln>
            <a:noFill/>
          </a:ln>
        </p:spPr>
      </p:pic>
      <p:pic>
        <p:nvPicPr>
          <p:cNvPr id="33" name="New picture"/>
          <p:cNvPicPr/>
          <p:nvPr>
            <p:custDataLst>
              <p:tags r:id="rId9"/>
            </p:custDataLst>
          </p:nvPr>
        </p:nvPicPr>
        <p:blipFill>
          <a:blip r:embed="rId10"/>
          <a:srcRect/>
          <a:stretch>
            <a:fillRect/>
          </a:stretch>
        </p:blipFill>
        <p:spPr>
          <a:xfrm>
            <a:off x="903605" y="1057275"/>
            <a:ext cx="620315" cy="734250"/>
          </a:xfrm>
          <a:prstGeom prst="rect">
            <a:avLst/>
          </a:prstGeom>
          <a:ln>
            <a:noFill/>
          </a:ln>
        </p:spPr>
      </p:pic>
      <p:sp>
        <p:nvSpPr>
          <p:cNvPr id="36" name="文本框 35"/>
          <p:cNvSpPr txBox="1"/>
          <p:nvPr/>
        </p:nvSpPr>
        <p:spPr>
          <a:xfrm flipV="1">
            <a:off x="3469005" y="5771515"/>
            <a:ext cx="461010" cy="1185545"/>
          </a:xfrm>
          <a:prstGeom prst="rect">
            <a:avLst/>
          </a:prstGeom>
          <a:noFill/>
        </p:spPr>
        <p:txBody>
          <a:bodyPr wrap="square" rtlCol="0">
            <a:noAutofit/>
          </a:bodyPr>
          <a:p>
            <a:endParaRPr lang="zh-CN" altLang="en-US"/>
          </a:p>
        </p:txBody>
      </p:sp>
      <p:pic>
        <p:nvPicPr>
          <p:cNvPr id="35" name="New picture"/>
          <p:cNvPicPr/>
          <p:nvPr>
            <p:custDataLst>
              <p:tags r:id="rId11"/>
            </p:custDataLst>
          </p:nvPr>
        </p:nvPicPr>
        <p:blipFill>
          <a:blip r:embed="rId5"/>
          <a:srcRect/>
          <a:stretch>
            <a:fillRect/>
          </a:stretch>
        </p:blipFill>
        <p:spPr>
          <a:xfrm>
            <a:off x="6160135" y="1565275"/>
            <a:ext cx="3187700" cy="226060"/>
          </a:xfrm>
          <a:prstGeom prst="rect">
            <a:avLst/>
          </a:prstGeom>
          <a:ln>
            <a:noFill/>
          </a:ln>
        </p:spPr>
      </p:pic>
      <p:sp>
        <p:nvSpPr>
          <p:cNvPr id="37" name="New shape"/>
          <p:cNvSpPr/>
          <p:nvPr>
            <p:custDataLst>
              <p:tags r:id="rId12"/>
            </p:custDataLst>
          </p:nvPr>
        </p:nvSpPr>
        <p:spPr>
          <a:xfrm>
            <a:off x="6327775" y="1574800"/>
            <a:ext cx="2463800" cy="24765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p>
            <a:pPr algn="l" eaLnBrk="1" latinLnBrk="0" hangingPunct="0"/>
            <a:r>
              <a:rPr lang="zh-CN" altLang="en-US" sz="1500" b="0" dirty="0">
                <a:solidFill>
                  <a:srgbClr val="FFFFFF"/>
                </a:solidFill>
                <a:latin typeface="微软雅黑" panose="020B0503020204020204" charset="-122"/>
              </a:rPr>
              <a:t>共同</a:t>
            </a:r>
            <a:r>
              <a:rPr lang="zh-CN" altLang="en-US" sz="1500" b="0" dirty="0">
                <a:solidFill>
                  <a:srgbClr val="FFFFFF"/>
                </a:solidFill>
                <a:latin typeface="微软雅黑" panose="020B0503020204020204" charset="-122"/>
              </a:rPr>
              <a:t>任务</a:t>
            </a:r>
            <a:endParaRPr lang="zh-CN" altLang="en-US" sz="1500" b="0" dirty="0">
              <a:solidFill>
                <a:srgbClr val="FFFFFF"/>
              </a:solidFill>
              <a:latin typeface="微软雅黑" panose="020B0503020204020204" charset="-122"/>
            </a:endParaRPr>
          </a:p>
        </p:txBody>
      </p:sp>
      <p:sp>
        <p:nvSpPr>
          <p:cNvPr id="38" name="New shape"/>
          <p:cNvSpPr/>
          <p:nvPr>
            <p:custDataLst>
              <p:tags r:id="rId13"/>
            </p:custDataLst>
          </p:nvPr>
        </p:nvSpPr>
        <p:spPr>
          <a:xfrm>
            <a:off x="6185535" y="2065020"/>
            <a:ext cx="2906395" cy="206629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p>
            <a:pPr algn="l" eaLnBrk="1" latinLnBrk="0" hangingPunct="0"/>
            <a:r>
              <a:rPr lang="en-US" altLang="zh-CN" sz="1200" b="0" dirty="0">
                <a:solidFill>
                  <a:srgbClr val="404040"/>
                </a:solidFill>
                <a:latin typeface="微软雅黑" panose="020B0503020204020204" charset="-122"/>
              </a:rPr>
              <a:t>1. </a:t>
            </a:r>
            <a:r>
              <a:rPr lang="zh-CN" altLang="en-US" sz="1200" b="0" dirty="0">
                <a:solidFill>
                  <a:srgbClr val="404040"/>
                </a:solidFill>
                <a:latin typeface="微软雅黑" panose="020B0503020204020204" charset="-122"/>
              </a:rPr>
              <a:t>每个人负责部分的文档</a:t>
            </a:r>
            <a:r>
              <a:rPr lang="zh-CN" altLang="en-US" sz="1200" b="0" dirty="0">
                <a:solidFill>
                  <a:srgbClr val="404040"/>
                </a:solidFill>
                <a:latin typeface="微软雅黑" panose="020B0503020204020204" charset="-122"/>
              </a:rPr>
              <a:t>撰写；</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2. </a:t>
            </a:r>
            <a:r>
              <a:rPr lang="zh-CN" altLang="en-US" sz="1200" b="0" dirty="0">
                <a:solidFill>
                  <a:srgbClr val="404040"/>
                </a:solidFill>
                <a:latin typeface="微软雅黑" panose="020B0503020204020204" charset="-122"/>
              </a:rPr>
              <a:t>打标签</a:t>
            </a:r>
            <a:r>
              <a:rPr lang="zh-CN" altLang="en-US" sz="1200" b="0" dirty="0">
                <a:solidFill>
                  <a:srgbClr val="404040"/>
                </a:solidFill>
                <a:latin typeface="微软雅黑" panose="020B0503020204020204" charset="-122"/>
              </a:rPr>
              <a:t>工作；</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3. </a:t>
            </a:r>
            <a:r>
              <a:rPr lang="zh-CN" altLang="en-US" sz="1200" b="0" dirty="0">
                <a:solidFill>
                  <a:srgbClr val="404040"/>
                </a:solidFill>
                <a:latin typeface="微软雅黑" panose="020B0503020204020204" charset="-122"/>
              </a:rPr>
              <a:t>项目书第一章项目</a:t>
            </a:r>
            <a:r>
              <a:rPr lang="zh-CN" altLang="en-US" sz="1200" b="0" dirty="0">
                <a:solidFill>
                  <a:srgbClr val="404040"/>
                </a:solidFill>
                <a:latin typeface="微软雅黑" panose="020B0503020204020204" charset="-122"/>
              </a:rPr>
              <a:t>概述参与撰写的有：何璇、刘</a:t>
            </a:r>
            <a:r>
              <a:rPr lang="zh-CN" altLang="en-US" sz="1200" b="0" dirty="0">
                <a:solidFill>
                  <a:srgbClr val="404040"/>
                </a:solidFill>
                <a:latin typeface="微软雅黑" panose="020B0503020204020204" charset="-122"/>
              </a:rPr>
              <a:t>芮、黄黎、刘毅</a:t>
            </a:r>
            <a:r>
              <a:rPr lang="zh-CN" altLang="en-US" sz="1200" b="0" dirty="0">
                <a:solidFill>
                  <a:srgbClr val="404040"/>
                </a:solidFill>
                <a:latin typeface="微软雅黑" panose="020B0503020204020204" charset="-122"/>
              </a:rPr>
              <a:t>坤；</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4. </a:t>
            </a:r>
            <a:r>
              <a:rPr lang="zh-CN" altLang="en-US" sz="1200" b="0" dirty="0">
                <a:solidFill>
                  <a:srgbClr val="404040"/>
                </a:solidFill>
                <a:latin typeface="微软雅黑" panose="020B0503020204020204" charset="-122"/>
              </a:rPr>
              <a:t>项目书第二章和第三章关于系统模块分析和实现全员参与</a:t>
            </a:r>
            <a:r>
              <a:rPr lang="zh-CN" altLang="en-US" sz="1200" b="0" dirty="0">
                <a:solidFill>
                  <a:srgbClr val="404040"/>
                </a:solidFill>
                <a:latin typeface="微软雅黑" panose="020B0503020204020204" charset="-122"/>
              </a:rPr>
              <a:t>撰写；</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5. </a:t>
            </a:r>
            <a:r>
              <a:rPr lang="zh-CN" altLang="en-US" sz="1200" b="0" dirty="0">
                <a:solidFill>
                  <a:srgbClr val="404040"/>
                </a:solidFill>
                <a:latin typeface="微软雅黑" panose="020B0503020204020204" charset="-122"/>
              </a:rPr>
              <a:t>项目书第四章测试部分由何璇</a:t>
            </a:r>
            <a:r>
              <a:rPr lang="zh-CN" altLang="en-US" sz="1200" b="0" dirty="0">
                <a:solidFill>
                  <a:srgbClr val="404040"/>
                </a:solidFill>
                <a:latin typeface="微软雅黑" panose="020B0503020204020204" charset="-122"/>
              </a:rPr>
              <a:t>撰写；</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6. </a:t>
            </a:r>
            <a:r>
              <a:rPr lang="zh-CN" altLang="en-US" sz="1200" b="0" dirty="0">
                <a:solidFill>
                  <a:srgbClr val="404040"/>
                </a:solidFill>
                <a:latin typeface="微软雅黑" panose="020B0503020204020204" charset="-122"/>
              </a:rPr>
              <a:t>项目书第五章创新型</a:t>
            </a:r>
            <a:r>
              <a:rPr lang="zh-CN" altLang="en-US" sz="1200" b="0" dirty="0">
                <a:solidFill>
                  <a:srgbClr val="404040"/>
                </a:solidFill>
                <a:latin typeface="微软雅黑" panose="020B0503020204020204" charset="-122"/>
              </a:rPr>
              <a:t>说明由黄黎</a:t>
            </a:r>
            <a:r>
              <a:rPr lang="zh-CN" altLang="en-US" sz="1200" b="0" dirty="0">
                <a:solidFill>
                  <a:srgbClr val="404040"/>
                </a:solidFill>
                <a:latin typeface="微软雅黑" panose="020B0503020204020204" charset="-122"/>
              </a:rPr>
              <a:t>撰写；</a:t>
            </a:r>
            <a:endParaRPr lang="zh-CN" altLang="en-US" sz="1200" b="0" dirty="0">
              <a:solidFill>
                <a:srgbClr val="404040"/>
              </a:solidFill>
              <a:latin typeface="微软雅黑" panose="020B0503020204020204" charset="-122"/>
            </a:endParaRPr>
          </a:p>
          <a:p>
            <a:pPr algn="l" eaLnBrk="1" latinLnBrk="0" hangingPunct="0"/>
            <a:r>
              <a:rPr lang="en-US" altLang="zh-CN" sz="1200" b="0" dirty="0">
                <a:solidFill>
                  <a:srgbClr val="404040"/>
                </a:solidFill>
                <a:latin typeface="微软雅黑" panose="020B0503020204020204" charset="-122"/>
              </a:rPr>
              <a:t>7. </a:t>
            </a:r>
            <a:r>
              <a:rPr lang="zh-CN" altLang="en-US" sz="1200" b="0" dirty="0">
                <a:solidFill>
                  <a:srgbClr val="404040"/>
                </a:solidFill>
                <a:latin typeface="微软雅黑" panose="020B0503020204020204" charset="-122"/>
              </a:rPr>
              <a:t>项目书第六章总结部分有何璇</a:t>
            </a:r>
            <a:r>
              <a:rPr lang="zh-CN" altLang="en-US" sz="1200" b="0" dirty="0">
                <a:solidFill>
                  <a:srgbClr val="404040"/>
                </a:solidFill>
                <a:latin typeface="微软雅黑" panose="020B0503020204020204" charset="-122"/>
              </a:rPr>
              <a:t>撰写；</a:t>
            </a:r>
            <a:endParaRPr lang="zh-CN" altLang="en-US" sz="1200" b="0" dirty="0">
              <a:solidFill>
                <a:srgbClr val="404040"/>
              </a:solidFill>
              <a:latin typeface="微软雅黑" panose="020B0503020204020204" charset="-122"/>
            </a:endParaRPr>
          </a:p>
        </p:txBody>
      </p:sp>
      <p:pic>
        <p:nvPicPr>
          <p:cNvPr id="41" name="New picture"/>
          <p:cNvPicPr/>
          <p:nvPr>
            <p:custDataLst>
              <p:tags r:id="rId14"/>
            </p:custDataLst>
          </p:nvPr>
        </p:nvPicPr>
        <p:blipFill>
          <a:blip r:embed="rId15"/>
          <a:srcRect/>
          <a:stretch>
            <a:fillRect/>
          </a:stretch>
        </p:blipFill>
        <p:spPr>
          <a:xfrm>
            <a:off x="4556125" y="1921510"/>
            <a:ext cx="1359535" cy="140271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1"/>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5254" y="7398"/>
            <a:ext cx="10159874" cy="5714494"/>
          </a:xfrm>
          <a:prstGeom prst="rect">
            <a:avLst/>
          </a:prstGeom>
          <a:ln>
            <a:noFill/>
          </a:ln>
        </p:spPr>
      </p:pic>
      <p:pic>
        <p:nvPicPr>
          <p:cNvPr id="3" name="New picture"/>
          <p:cNvPicPr/>
          <p:nvPr/>
        </p:nvPicPr>
        <p:blipFill>
          <a:blip r:embed="rId2"/>
          <a:srcRect/>
          <a:stretch>
            <a:fillRect/>
          </a:stretch>
        </p:blipFill>
        <p:spPr>
          <a:xfrm>
            <a:off x="4406900" y="0"/>
            <a:ext cx="5746771" cy="5714494"/>
          </a:xfrm>
          <a:prstGeom prst="rect">
            <a:avLst/>
          </a:prstGeom>
          <a:ln>
            <a:noFill/>
          </a:ln>
        </p:spPr>
      </p:pic>
      <p:pic>
        <p:nvPicPr>
          <p:cNvPr id="4" name="New picture"/>
          <p:cNvPicPr/>
          <p:nvPr/>
        </p:nvPicPr>
        <p:blipFill>
          <a:blip r:embed="rId3"/>
          <a:srcRect/>
          <a:stretch>
            <a:fillRect/>
          </a:stretch>
        </p:blipFill>
        <p:spPr>
          <a:xfrm>
            <a:off x="5892800" y="609600"/>
            <a:ext cx="3797847" cy="4287136"/>
          </a:xfrm>
          <a:prstGeom prst="rect">
            <a:avLst/>
          </a:prstGeom>
          <a:ln>
            <a:noFill/>
          </a:ln>
        </p:spPr>
      </p:pic>
      <p:sp>
        <p:nvSpPr>
          <p:cNvPr id="6" name="New shape"/>
          <p:cNvSpPr/>
          <p:nvPr/>
        </p:nvSpPr>
        <p:spPr>
          <a:xfrm>
            <a:off x="546100" y="4711700"/>
            <a:ext cx="3197244" cy="23730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lang="zh-CN" sz="1555" b="0" dirty="0">
                <a:solidFill>
                  <a:srgbClr val="FFFFFF"/>
                </a:solidFill>
                <a:latin typeface="微软雅黑" panose="020B0503020204020204" charset="-122"/>
              </a:rPr>
              <a:t>汇报人：</a:t>
            </a:r>
            <a:r>
              <a:rPr lang="zh-CN" altLang="en-US" sz="1555" b="0" dirty="0">
                <a:solidFill>
                  <a:srgbClr val="FFFFFF"/>
                </a:solidFill>
                <a:latin typeface="微软雅黑" panose="020B0503020204020204" charset="-122"/>
              </a:rPr>
              <a:t>何璇</a:t>
            </a:r>
            <a:endParaRPr sz="1555" b="0" dirty="0">
              <a:solidFill>
                <a:srgbClr val="FFFFFF"/>
              </a:solidFill>
              <a:latin typeface="微软雅黑" panose="020B0503020204020204" charset="-122"/>
            </a:endParaRPr>
          </a:p>
        </p:txBody>
      </p:sp>
      <p:sp>
        <p:nvSpPr>
          <p:cNvPr id="9" name="New shape"/>
          <p:cNvSpPr/>
          <p:nvPr/>
        </p:nvSpPr>
        <p:spPr>
          <a:xfrm>
            <a:off x="313690" y="1849120"/>
            <a:ext cx="5110480" cy="104330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noAutofit/>
          </a:bodyPr>
          <a:lstStyle/>
          <a:p>
            <a:pPr algn="l" eaLnBrk="1" latinLnBrk="0" hangingPunct="0">
              <a:lnSpc>
                <a:spcPct val="100000"/>
              </a:lnSpc>
            </a:pPr>
            <a:r>
              <a:rPr sz="7200" b="0" dirty="0">
                <a:solidFill>
                  <a:srgbClr val="FFFFFF"/>
                </a:solidFill>
                <a:latin typeface="方正小标宋_GBK" panose="03000509000000000000" pitchFamily="65" charset="-122"/>
                <a:ea typeface="方正小标宋_GBK" panose="03000509000000000000" pitchFamily="65" charset="-122"/>
              </a:rPr>
              <a:t>Thank</a:t>
            </a:r>
            <a:r>
              <a:rPr lang="en-US" sz="7200" dirty="0">
                <a:solidFill>
                  <a:srgbClr val="FFFFFF"/>
                </a:solidFill>
                <a:latin typeface="方正小标宋_GBK" panose="03000509000000000000" pitchFamily="65" charset="-122"/>
                <a:ea typeface="方正小标宋_GBK" panose="03000509000000000000" pitchFamily="65" charset="-122"/>
              </a:rPr>
              <a:t> </a:t>
            </a:r>
            <a:r>
              <a:rPr lang="en-US" sz="7200" b="0" dirty="0">
                <a:solidFill>
                  <a:srgbClr val="FFFFFF"/>
                </a:solidFill>
                <a:latin typeface="方正小标宋_GBK" panose="03000509000000000000" pitchFamily="65" charset="-122"/>
                <a:ea typeface="方正小标宋_GBK" panose="03000509000000000000" pitchFamily="65" charset="-122"/>
              </a:rPr>
              <a:t>You!</a:t>
            </a:r>
            <a:endParaRPr lang="en-US" sz="7200" b="0" dirty="0">
              <a:solidFill>
                <a:srgbClr val="FFFFFF"/>
              </a:solidFill>
              <a:latin typeface="方正小标宋_GBK" panose="03000509000000000000" pitchFamily="65" charset="-122"/>
              <a:ea typeface="方正小标宋_GBK" panose="03000509000000000000" pitchFamily="65"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866900"/>
            <a:ext cx="10159874" cy="2497084"/>
          </a:xfrm>
          <a:prstGeom prst="rect">
            <a:avLst/>
          </a:prstGeom>
          <a:ln>
            <a:noFill/>
          </a:ln>
        </p:spPr>
      </p:pic>
      <p:pic>
        <p:nvPicPr>
          <p:cNvPr id="3" name="New picture"/>
          <p:cNvPicPr/>
          <p:nvPr/>
        </p:nvPicPr>
        <p:blipFill>
          <a:blip r:embed="rId2"/>
          <a:srcRect/>
          <a:stretch>
            <a:fillRect/>
          </a:stretch>
        </p:blipFill>
        <p:spPr>
          <a:xfrm>
            <a:off x="546100" y="901700"/>
            <a:ext cx="3545290" cy="3640236"/>
          </a:xfrm>
          <a:prstGeom prst="rect">
            <a:avLst/>
          </a:prstGeom>
          <a:ln>
            <a:noFill/>
          </a:ln>
        </p:spPr>
      </p:pic>
      <p:sp>
        <p:nvSpPr>
          <p:cNvPr id="4" name="New shape"/>
          <p:cNvSpPr/>
          <p:nvPr/>
        </p:nvSpPr>
        <p:spPr>
          <a:xfrm>
            <a:off x="5156200" y="2610042"/>
            <a:ext cx="2097596" cy="30510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sz="2000" b="1" dirty="0">
                <a:solidFill>
                  <a:srgbClr val="FFFFFF"/>
                </a:solidFill>
                <a:latin typeface="微软雅黑" panose="020B0503020204020204" charset="-122"/>
              </a:rPr>
              <a:t>PART 02</a:t>
            </a:r>
            <a:endParaRPr sz="2000" b="1" dirty="0">
              <a:solidFill>
                <a:srgbClr val="FFFFFF"/>
              </a:solidFill>
              <a:latin typeface="微软雅黑" panose="020B0503020204020204" charset="-122"/>
            </a:endParaRPr>
          </a:p>
        </p:txBody>
      </p:sp>
      <p:sp>
        <p:nvSpPr>
          <p:cNvPr id="5" name="New shape"/>
          <p:cNvSpPr/>
          <p:nvPr/>
        </p:nvSpPr>
        <p:spPr>
          <a:xfrm>
            <a:off x="5156200" y="3441700"/>
            <a:ext cx="4474871" cy="2376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50000"/>
              </a:lnSpc>
            </a:pPr>
            <a:endParaRPr lang="zh-CN" sz="1165" b="0" dirty="0">
              <a:solidFill>
                <a:srgbClr val="D9D9D9"/>
              </a:solidFill>
              <a:latin typeface="微软雅黑" panose="020B0503020204020204" charset="-122"/>
            </a:endParaRPr>
          </a:p>
        </p:txBody>
      </p:sp>
      <p:sp>
        <p:nvSpPr>
          <p:cNvPr id="6" name="New shape"/>
          <p:cNvSpPr/>
          <p:nvPr/>
        </p:nvSpPr>
        <p:spPr>
          <a:xfrm>
            <a:off x="4647565" y="2958465"/>
            <a:ext cx="5266055" cy="67818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noAutofit/>
          </a:bodyPr>
          <a:lstStyle/>
          <a:p>
            <a:pPr algn="l" eaLnBrk="1" latinLnBrk="0" hangingPunct="0">
              <a:lnSpc>
                <a:spcPct val="100000"/>
              </a:lnSpc>
            </a:pPr>
            <a:r>
              <a:rPr lang="zh-CN" sz="4445" b="1" dirty="0">
                <a:solidFill>
                  <a:srgbClr val="FFFFFF"/>
                </a:solidFill>
                <a:latin typeface="微软雅黑" panose="020B0503020204020204" charset="-122"/>
              </a:rPr>
              <a:t>数据采集和处理</a:t>
            </a:r>
            <a:r>
              <a:rPr lang="zh-CN" sz="4445" b="1" dirty="0">
                <a:solidFill>
                  <a:srgbClr val="FFFFFF"/>
                </a:solidFill>
                <a:latin typeface="微软雅黑" panose="020B0503020204020204" charset="-122"/>
              </a:rPr>
              <a:t>阶段</a:t>
            </a:r>
            <a:endParaRPr lang="zh-CN" sz="4445" b="1" dirty="0">
              <a:solidFill>
                <a:srgbClr val="FFFFFF"/>
              </a:solidFill>
              <a:latin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51"/>
          <p:cNvPicPr>
            <a:picLocks noChangeAspect="1"/>
          </p:cNvPicPr>
          <p:nvPr>
            <p:custDataLst>
              <p:tags r:id="rId1"/>
            </p:custDataLst>
          </p:nvPr>
        </p:nvPicPr>
        <p:blipFill>
          <a:blip r:embed="rId2"/>
          <a:srcRect l="3074" r="15208" b="4649"/>
          <a:stretch>
            <a:fillRect/>
          </a:stretch>
        </p:blipFill>
        <p:spPr>
          <a:xfrm>
            <a:off x="558271" y="992717"/>
            <a:ext cx="3295121" cy="4427008"/>
          </a:xfrm>
          <a:prstGeom prst="rect">
            <a:avLst/>
          </a:prstGeom>
          <a:noFill/>
          <a:ln w="9525">
            <a:noFill/>
          </a:ln>
        </p:spPr>
      </p:pic>
      <p:sp>
        <p:nvSpPr>
          <p:cNvPr id="4" name="文本框 3"/>
          <p:cNvSpPr txBox="1"/>
          <p:nvPr/>
        </p:nvSpPr>
        <p:spPr>
          <a:xfrm>
            <a:off x="4971521" y="1393825"/>
            <a:ext cx="4233333" cy="860425"/>
          </a:xfrm>
          <a:prstGeom prst="rect">
            <a:avLst/>
          </a:prstGeom>
          <a:noFill/>
          <a:ln w="9525">
            <a:noFill/>
          </a:ln>
        </p:spPr>
        <p:txBody>
          <a:bodyPr>
            <a:spAutoFit/>
          </a:bodyPr>
          <a:p>
            <a:pPr indent="304800"/>
            <a:r>
              <a:rPr lang="zh-CN" sz="1250" b="1">
                <a:latin typeface="Times New Roman" panose="02020603050405020304" pitchFamily="18" charset="0"/>
                <a:ea typeface="宋体" panose="02010600030101010101" pitchFamily="2" charset="-122"/>
              </a:rPr>
              <a:t>（一）</a:t>
            </a:r>
            <a:r>
              <a:rPr lang="en-US" sz="1250" b="1">
                <a:latin typeface="Times New Roman" panose="02020603050405020304" pitchFamily="18" charset="0"/>
                <a:ea typeface="宋体" panose="02010600030101010101" pitchFamily="2" charset="-122"/>
              </a:rPr>
              <a:t> </a:t>
            </a:r>
            <a:r>
              <a:rPr lang="zh-CN" sz="1250" b="1">
                <a:latin typeface="Times New Roman" panose="02020603050405020304" pitchFamily="18" charset="0"/>
                <a:ea typeface="宋体" panose="02010600030101010101" pitchFamily="2" charset="-122"/>
              </a:rPr>
              <a:t>数据集获取阶段</a:t>
            </a:r>
            <a:r>
              <a:rPr lang="zh-CN" sz="1250" b="0">
                <a:latin typeface="Times New Roman" panose="02020603050405020304" pitchFamily="18" charset="0"/>
                <a:ea typeface="宋体" panose="02010600030101010101" pitchFamily="2" charset="-122"/>
              </a:rPr>
              <a:t>（1）写</a:t>
            </a:r>
            <a:r>
              <a:rPr lang="en-US" sz="1250" b="0">
                <a:latin typeface="Times New Roman" panose="02020603050405020304" pitchFamily="18" charset="0"/>
                <a:ea typeface="宋体" panose="02010600030101010101" pitchFamily="2" charset="-122"/>
              </a:rPr>
              <a:t>reptile.py </a:t>
            </a:r>
            <a:r>
              <a:rPr lang="zh-CN" sz="1250" b="0">
                <a:latin typeface="Times New Roman" panose="02020603050405020304" pitchFamily="18" charset="0"/>
                <a:ea typeface="宋体" panose="02010600030101010101" pitchFamily="2" charset="-122"/>
              </a:rPr>
              <a:t>利用爬虫技术爬取网上图片（2）写</a:t>
            </a:r>
            <a:r>
              <a:rPr lang="en-US" sz="1250" b="0">
                <a:latin typeface="Times New Roman" panose="02020603050405020304" pitchFamily="18" charset="0"/>
                <a:ea typeface="宋体" panose="02010600030101010101" pitchFamily="2" charset="-122"/>
              </a:rPr>
              <a:t>VedioToPic.py </a:t>
            </a:r>
            <a:r>
              <a:rPr lang="zh-CN" sz="1250" b="0">
                <a:latin typeface="Times New Roman" panose="02020603050405020304" pitchFamily="18" charset="0"/>
                <a:ea typeface="宋体" panose="02010600030101010101" pitchFamily="2" charset="-122"/>
              </a:rPr>
              <a:t>网上搜集视频以及小组成员自己拍摄视频并把视频导出成图片</a:t>
            </a:r>
            <a:endParaRPr lang="zh-CN" altLang="en-US" sz="1250" b="0">
              <a:latin typeface="Times New Roman" panose="02020603050405020304" pitchFamily="18" charset="0"/>
              <a:ea typeface="宋体" panose="02010600030101010101" pitchFamily="2" charset="-122"/>
            </a:endParaRPr>
          </a:p>
        </p:txBody>
      </p:sp>
      <p:pic>
        <p:nvPicPr>
          <p:cNvPr id="7" name="图片 6"/>
          <p:cNvPicPr>
            <a:picLocks noChangeAspect="1"/>
          </p:cNvPicPr>
          <p:nvPr>
            <p:custDataLst>
              <p:tags r:id="rId3"/>
            </p:custDataLst>
          </p:nvPr>
        </p:nvPicPr>
        <p:blipFill>
          <a:blip r:embed="rId4"/>
          <a:stretch>
            <a:fillRect/>
          </a:stretch>
        </p:blipFill>
        <p:spPr>
          <a:xfrm>
            <a:off x="5191125" y="2660121"/>
            <a:ext cx="3497263" cy="2430463"/>
          </a:xfrm>
          <a:prstGeom prst="rect">
            <a:avLst/>
          </a:prstGeom>
        </p:spPr>
      </p:pic>
      <p:sp>
        <p:nvSpPr>
          <p:cNvPr id="5" name="文本框 4"/>
          <p:cNvSpPr txBox="1"/>
          <p:nvPr/>
        </p:nvSpPr>
        <p:spPr>
          <a:xfrm>
            <a:off x="399415" y="193040"/>
            <a:ext cx="5080000" cy="521970"/>
          </a:xfrm>
          <a:prstGeom prst="rect">
            <a:avLst/>
          </a:prstGeom>
          <a:noFill/>
        </p:spPr>
        <p:txBody>
          <a:bodyPr wrap="square" rtlCol="0" anchor="t">
            <a:spAutoFit/>
          </a:bodyPr>
          <a:p>
            <a:r>
              <a:rPr lang="zh-CN" altLang="en-US" sz="2800" b="1" dirty="0">
                <a:solidFill>
                  <a:schemeClr val="accent1">
                    <a:lumMod val="75000"/>
                  </a:schemeClr>
                </a:solidFill>
                <a:sym typeface="+mn-ea"/>
              </a:rPr>
              <a:t>数据采集</a:t>
            </a:r>
            <a:r>
              <a:rPr lang="zh-CN" altLang="en-US" sz="2800" b="1" dirty="0">
                <a:solidFill>
                  <a:schemeClr val="accent1">
                    <a:lumMod val="75000"/>
                  </a:schemeClr>
                </a:solidFill>
                <a:sym typeface="+mn-ea"/>
              </a:rPr>
              <a:t>阶段</a:t>
            </a:r>
            <a:endParaRPr lang="zh-CN" altLang="en-US" sz="2800" b="1" dirty="0">
              <a:solidFill>
                <a:schemeClr val="accent1">
                  <a:lumMod val="75000"/>
                </a:schemeClr>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页脚占位符 3"/>
          <p:cNvSpPr>
            <a:spLocks noGrp="1"/>
          </p:cNvSpPr>
          <p:nvPr>
            <p:ph type="ftr" sz="quarter" idx="11"/>
          </p:nvPr>
        </p:nvSpPr>
        <p:spPr/>
        <p:txBody>
          <a:bodyPr/>
          <a:p>
            <a:r>
              <a:rPr lang="en-US" altLang="zh-CN" sz="835"/>
              <a:t>www.islide.cc</a:t>
            </a:r>
            <a:endParaRPr lang="zh-CN" altLang="en-US" sz="835" dirty="0"/>
          </a:p>
        </p:txBody>
      </p:sp>
      <p:sp>
        <p:nvSpPr>
          <p:cNvPr id="5" name="灯片编号占位符 4"/>
          <p:cNvSpPr>
            <a:spLocks noGrp="1"/>
          </p:cNvSpPr>
          <p:nvPr>
            <p:ph type="sldNum" sz="quarter" idx="12"/>
          </p:nvPr>
        </p:nvSpPr>
        <p:spPr/>
        <p:txBody>
          <a:bodyPr/>
          <a:p>
            <a:fld id="{5DD3DB80-B894-403A-B48E-6FDC1A72010E}" type="slidenum">
              <a:rPr lang="zh-CN" altLang="en-US" sz="835" smtClean="0"/>
            </a:fld>
            <a:endParaRPr lang="zh-CN" altLang="en-US" sz="835"/>
          </a:p>
        </p:txBody>
      </p:sp>
      <p:sp>
        <p:nvSpPr>
          <p:cNvPr id="6" name="文本框 5"/>
          <p:cNvSpPr txBox="1"/>
          <p:nvPr>
            <p:custDataLst>
              <p:tags r:id="rId1"/>
            </p:custDataLst>
          </p:nvPr>
        </p:nvSpPr>
        <p:spPr>
          <a:xfrm>
            <a:off x="399415" y="984885"/>
            <a:ext cx="3978275" cy="3439160"/>
          </a:xfrm>
          <a:prstGeom prst="rect">
            <a:avLst/>
          </a:prstGeom>
          <a:noFill/>
          <a:ln w="9525">
            <a:noFill/>
          </a:ln>
        </p:spPr>
        <p:txBody>
          <a:bodyPr>
            <a:noAutofit/>
          </a:bodyPr>
          <a:p>
            <a:pPr indent="304800"/>
            <a:r>
              <a:rPr lang="en-US" sz="1250" b="0">
                <a:latin typeface="Times New Roman" panose="02020603050405020304" pitchFamily="18" charset="0"/>
                <a:ea typeface="宋体" panose="02010600030101010101" pitchFamily="2" charset="-122"/>
              </a:rPr>
              <a:t>  </a:t>
            </a:r>
            <a:r>
              <a:rPr lang="en-US" sz="1600" b="0">
                <a:latin typeface="Times New Roman" panose="02020603050405020304" pitchFamily="18" charset="0"/>
                <a:ea typeface="宋体" panose="02010600030101010101" pitchFamily="2" charset="-122"/>
              </a:rPr>
              <a:t>  </a:t>
            </a:r>
            <a:r>
              <a:rPr lang="en-US" sz="1600" b="1">
                <a:latin typeface="Times New Roman" panose="02020603050405020304" pitchFamily="18" charset="0"/>
                <a:ea typeface="宋体" panose="02010600030101010101" pitchFamily="2" charset="-122"/>
              </a:rPr>
              <a:t> </a:t>
            </a:r>
            <a:r>
              <a:rPr lang="zh-CN" sz="1600" b="1">
                <a:latin typeface="Times New Roman" panose="02020603050405020304" pitchFamily="18" charset="0"/>
                <a:ea typeface="宋体" panose="02010600030101010101" pitchFamily="2" charset="-122"/>
              </a:rPr>
              <a:t>图片样式：</a:t>
            </a:r>
            <a:r>
              <a:rPr lang="zh-CN" sz="1600" b="0">
                <a:latin typeface="Times New Roman" panose="02020603050405020304" pitchFamily="18" charset="0"/>
                <a:ea typeface="宋体" panose="02010600030101010101" pitchFamily="2" charset="-122"/>
              </a:rPr>
              <a:t>（1）</a:t>
            </a:r>
            <a:r>
              <a:rPr lang="en-US" sz="1600" b="0">
                <a:latin typeface="Times New Roman" panose="02020603050405020304" pitchFamily="18" charset="0"/>
                <a:ea typeface="宋体" panose="02010600030101010101" pitchFamily="2" charset="-122"/>
              </a:rPr>
              <a:t> </a:t>
            </a:r>
            <a:r>
              <a:rPr lang="zh-CN" sz="1600" b="0">
                <a:latin typeface="Times New Roman" panose="02020603050405020304" pitchFamily="18" charset="0"/>
                <a:ea typeface="宋体" panose="02010600030101010101" pitchFamily="2" charset="-122"/>
              </a:rPr>
              <a:t>写</a:t>
            </a:r>
            <a:r>
              <a:rPr lang="en-US" sz="1600" b="0">
                <a:latin typeface="Times New Roman" panose="02020603050405020304" pitchFamily="18" charset="0"/>
                <a:ea typeface="宋体" panose="02010600030101010101" pitchFamily="2" charset="-122"/>
              </a:rPr>
              <a:t>PicTo640And480.py</a:t>
            </a:r>
            <a:r>
              <a:rPr lang="zh-CN" sz="1600" b="0">
                <a:latin typeface="Times New Roman" panose="02020603050405020304" pitchFamily="18" charset="0"/>
                <a:ea typeface="宋体" panose="02010600030101010101" pitchFamily="2" charset="-122"/>
              </a:rPr>
              <a:t>将图片统一输出成</a:t>
            </a:r>
            <a:r>
              <a:rPr lang="en-US" sz="1600" b="0">
                <a:latin typeface="Times New Roman" panose="02020603050405020304" pitchFamily="18" charset="0"/>
                <a:ea typeface="宋体" panose="02010600030101010101" pitchFamily="2" charset="-122"/>
              </a:rPr>
              <a:t>480*640</a:t>
            </a:r>
            <a:r>
              <a:rPr lang="zh-CN" sz="1600" b="0">
                <a:latin typeface="Times New Roman" panose="02020603050405020304" pitchFamily="18" charset="0"/>
                <a:ea typeface="宋体" panose="02010600030101010101" pitchFamily="2" charset="-122"/>
              </a:rPr>
              <a:t>的大小以及</a:t>
            </a:r>
            <a:r>
              <a:rPr lang="en-US" sz="1600" b="0">
                <a:latin typeface="Times New Roman" panose="02020603050405020304" pitchFamily="18" charset="0"/>
                <a:ea typeface="宋体" panose="02010600030101010101" pitchFamily="2" charset="-122"/>
              </a:rPr>
              <a:t>jpg</a:t>
            </a:r>
            <a:r>
              <a:rPr lang="zh-CN" sz="1600" b="0">
                <a:latin typeface="Times New Roman" panose="02020603050405020304" pitchFamily="18" charset="0"/>
                <a:ea typeface="宋体" panose="02010600030101010101" pitchFamily="2" charset="-122"/>
              </a:rPr>
              <a:t>的格式（2）</a:t>
            </a:r>
            <a:r>
              <a:rPr lang="en-US" sz="1600" b="0">
                <a:latin typeface="Times New Roman" panose="02020603050405020304" pitchFamily="18" charset="0"/>
                <a:ea typeface="宋体" panose="02010600030101010101" pitchFamily="2" charset="-122"/>
              </a:rPr>
              <a:t> </a:t>
            </a:r>
            <a:r>
              <a:rPr lang="zh-CN" sz="1600" b="0">
                <a:latin typeface="Times New Roman" panose="02020603050405020304" pitchFamily="18" charset="0"/>
                <a:ea typeface="宋体" panose="02010600030101010101" pitchFamily="2" charset="-122"/>
              </a:rPr>
              <a:t>写</a:t>
            </a:r>
            <a:r>
              <a:rPr lang="en-US" sz="1600" b="0">
                <a:latin typeface="Times New Roman" panose="02020603050405020304" pitchFamily="18" charset="0"/>
                <a:ea typeface="宋体" panose="02010600030101010101" pitchFamily="2" charset="-122"/>
              </a:rPr>
              <a:t>PicToSequence.py</a:t>
            </a:r>
            <a:r>
              <a:rPr lang="zh-CN" sz="1600" b="0">
                <a:latin typeface="Times New Roman" panose="02020603050405020304" pitchFamily="18" charset="0"/>
                <a:ea typeface="宋体" panose="02010600030101010101" pitchFamily="2" charset="-122"/>
              </a:rPr>
              <a:t>对图片进行统一命名，例：</a:t>
            </a:r>
            <a:r>
              <a:rPr lang="en-US" sz="1600" b="0">
                <a:latin typeface="Times New Roman" panose="02020603050405020304" pitchFamily="18" charset="0"/>
                <a:ea typeface="宋体" panose="02010600030101010101" pitchFamily="2" charset="-122"/>
              </a:rPr>
              <a:t>label_0001.jpg</a:t>
            </a:r>
            <a:r>
              <a:rPr lang="zh-CN" sz="1600" b="0">
                <a:latin typeface="Times New Roman" panose="02020603050405020304" pitchFamily="18" charset="0"/>
                <a:ea typeface="宋体" panose="02010600030101010101" pitchFamily="2" charset="-122"/>
              </a:rPr>
              <a:t>（3）</a:t>
            </a:r>
            <a:r>
              <a:rPr lang="en-US" sz="1600" b="0">
                <a:latin typeface="Times New Roman" panose="02020603050405020304" pitchFamily="18" charset="0"/>
                <a:ea typeface="宋体" panose="02010600030101010101" pitchFamily="2" charset="-122"/>
              </a:rPr>
              <a:t> </a:t>
            </a:r>
            <a:r>
              <a:rPr lang="zh-CN" sz="1600" b="0">
                <a:latin typeface="Times New Roman" panose="02020603050405020304" pitchFamily="18" charset="0"/>
                <a:ea typeface="宋体" panose="02010600030101010101" pitchFamily="2" charset="-122"/>
              </a:rPr>
              <a:t>写</a:t>
            </a:r>
            <a:r>
              <a:rPr lang="en-US" sz="1600" b="0">
                <a:latin typeface="Times New Roman" panose="02020603050405020304" pitchFamily="18" charset="0"/>
                <a:ea typeface="宋体" panose="02010600030101010101" pitchFamily="2" charset="-122"/>
              </a:rPr>
              <a:t>label_sequenceToExcel.py</a:t>
            </a:r>
            <a:r>
              <a:rPr lang="zh-CN" sz="1600" b="0">
                <a:latin typeface="Times New Roman" panose="02020603050405020304" pitchFamily="18" charset="0"/>
                <a:ea typeface="宋体" panose="02010600030101010101" pitchFamily="2" charset="-122"/>
              </a:rPr>
              <a:t>将图片名字输出到</a:t>
            </a:r>
            <a:r>
              <a:rPr lang="en-US" sz="1600" b="0">
                <a:latin typeface="Times New Roman" panose="02020603050405020304" pitchFamily="18" charset="0"/>
                <a:ea typeface="宋体" panose="02010600030101010101" pitchFamily="2" charset="-122"/>
              </a:rPr>
              <a:t>excel</a:t>
            </a:r>
            <a:r>
              <a:rPr lang="zh-CN" sz="1600" b="0">
                <a:latin typeface="Times New Roman" panose="02020603050405020304" pitchFamily="18" charset="0"/>
                <a:ea typeface="宋体" panose="02010600030101010101" pitchFamily="2" charset="-122"/>
              </a:rPr>
              <a:t>表的第一列“</a:t>
            </a:r>
            <a:r>
              <a:rPr lang="en-US" sz="1600" b="0">
                <a:latin typeface="Times New Roman" panose="02020603050405020304" pitchFamily="18" charset="0"/>
                <a:ea typeface="宋体" panose="02010600030101010101" pitchFamily="2" charset="-122"/>
              </a:rPr>
              <a:t>PicName</a:t>
            </a:r>
            <a:r>
              <a:rPr lang="zh-CN" sz="1600" b="0">
                <a:latin typeface="Times New Roman" panose="02020603050405020304" pitchFamily="18" charset="0"/>
                <a:ea typeface="宋体" panose="02010600030101010101" pitchFamily="2" charset="-122"/>
              </a:rPr>
              <a:t>”，第二列为“</a:t>
            </a:r>
            <a:r>
              <a:rPr lang="en-US" sz="1600" b="0">
                <a:latin typeface="Times New Roman" panose="02020603050405020304" pitchFamily="18" charset="0"/>
                <a:ea typeface="宋体" panose="02010600030101010101" pitchFamily="2" charset="-122"/>
              </a:rPr>
              <a:t>label</a:t>
            </a:r>
            <a:r>
              <a:rPr lang="zh-CN" sz="1600" b="0">
                <a:latin typeface="Times New Roman" panose="02020603050405020304" pitchFamily="18" charset="0"/>
                <a:ea typeface="宋体" panose="02010600030101010101" pitchFamily="2" charset="-122"/>
              </a:rPr>
              <a:t>”，方便快速打标签。（4）</a:t>
            </a:r>
            <a:r>
              <a:rPr lang="en-US" sz="1600" b="0">
                <a:latin typeface="Times New Roman" panose="02020603050405020304" pitchFamily="18" charset="0"/>
                <a:ea typeface="宋体" panose="02010600030101010101" pitchFamily="2" charset="-122"/>
              </a:rPr>
              <a:t> </a:t>
            </a:r>
            <a:r>
              <a:rPr lang="zh-CN" sz="1600" b="0">
                <a:latin typeface="Times New Roman" panose="02020603050405020304" pitchFamily="18" charset="0"/>
                <a:ea typeface="宋体" panose="02010600030101010101" pitchFamily="2" charset="-122"/>
              </a:rPr>
              <a:t>写</a:t>
            </a:r>
            <a:r>
              <a:rPr lang="en-US" sz="1600" b="0">
                <a:latin typeface="Times New Roman" panose="02020603050405020304" pitchFamily="18" charset="0"/>
                <a:ea typeface="宋体" panose="02010600030101010101" pitchFamily="2" charset="-122"/>
              </a:rPr>
              <a:t>SkeletonInfo.py</a:t>
            </a:r>
            <a:r>
              <a:rPr lang="zh-CN" sz="1600" b="0">
                <a:latin typeface="Times New Roman" panose="02020603050405020304" pitchFamily="18" charset="0"/>
                <a:ea typeface="宋体" panose="02010600030101010101" pitchFamily="2" charset="-122"/>
              </a:rPr>
              <a:t>，基于</a:t>
            </a:r>
            <a:r>
              <a:rPr lang="en-US" sz="1600" b="0">
                <a:latin typeface="Times New Roman" panose="02020603050405020304" pitchFamily="18" charset="0"/>
                <a:ea typeface="宋体" panose="02010600030101010101" pitchFamily="2" charset="-122"/>
              </a:rPr>
              <a:t>mediapipe</a:t>
            </a:r>
            <a:r>
              <a:rPr lang="zh-CN" sz="1600" b="0">
                <a:latin typeface="Times New Roman" panose="02020603050405020304" pitchFamily="18" charset="0"/>
                <a:ea typeface="宋体" panose="02010600030101010101" pitchFamily="2" charset="-122"/>
              </a:rPr>
              <a:t>对图片统一画上骨架信息，将图片存在文件夹</a:t>
            </a:r>
            <a:r>
              <a:rPr lang="en-US" sz="1600" b="0">
                <a:latin typeface="Times New Roman" panose="02020603050405020304" pitchFamily="18" charset="0"/>
                <a:ea typeface="宋体" panose="02010600030101010101" pitchFamily="2" charset="-122"/>
              </a:rPr>
              <a:t>A</a:t>
            </a:r>
            <a:r>
              <a:rPr lang="zh-CN" sz="1600" b="0">
                <a:latin typeface="Times New Roman" panose="02020603050405020304" pitchFamily="18" charset="0"/>
                <a:ea typeface="宋体" panose="02010600030101010101" pitchFamily="2" charset="-122"/>
              </a:rPr>
              <a:t>下。对识别不出来或者不精准的坐姿图片进行删除，对应的</a:t>
            </a:r>
            <a:r>
              <a:rPr lang="en-US" sz="1600" b="0">
                <a:latin typeface="Times New Roman" panose="02020603050405020304" pitchFamily="18" charset="0"/>
                <a:ea typeface="宋体" panose="02010600030101010101" pitchFamily="2" charset="-122"/>
              </a:rPr>
              <a:t>excel</a:t>
            </a:r>
            <a:r>
              <a:rPr lang="zh-CN" sz="1600" b="0">
                <a:latin typeface="Times New Roman" panose="02020603050405020304" pitchFamily="18" charset="0"/>
                <a:ea typeface="宋体" panose="02010600030101010101" pitchFamily="2" charset="-122"/>
              </a:rPr>
              <a:t>表中图片的信息行也删除。这样根据</a:t>
            </a:r>
            <a:r>
              <a:rPr lang="en-US" sz="1600" b="0">
                <a:latin typeface="Times New Roman" panose="02020603050405020304" pitchFamily="18" charset="0"/>
                <a:ea typeface="宋体" panose="02010600030101010101" pitchFamily="2" charset="-122"/>
              </a:rPr>
              <a:t>excel</a:t>
            </a:r>
            <a:r>
              <a:rPr lang="zh-CN" sz="1600" b="0">
                <a:latin typeface="Times New Roman" panose="02020603050405020304" pitchFamily="18" charset="0"/>
                <a:ea typeface="宋体" panose="02010600030101010101" pitchFamily="2" charset="-122"/>
              </a:rPr>
              <a:t>表以及文件夹下的图片就能实现在</a:t>
            </a:r>
            <a:r>
              <a:rPr lang="en-US" sz="1600" b="0">
                <a:latin typeface="Times New Roman" panose="02020603050405020304" pitchFamily="18" charset="0"/>
                <a:ea typeface="宋体" panose="02010600030101010101" pitchFamily="2" charset="-122"/>
              </a:rPr>
              <a:t>excel</a:t>
            </a:r>
            <a:r>
              <a:rPr lang="zh-CN" sz="1600" b="0">
                <a:latin typeface="Times New Roman" panose="02020603050405020304" pitchFamily="18" charset="0"/>
                <a:ea typeface="宋体" panose="02010600030101010101" pitchFamily="2" charset="-122"/>
              </a:rPr>
              <a:t>表内快速打标签，避免对图片一个个命名成</a:t>
            </a:r>
            <a:r>
              <a:rPr lang="en-US" sz="1600" b="0">
                <a:latin typeface="Times New Roman" panose="02020603050405020304" pitchFamily="18" charset="0"/>
                <a:ea typeface="宋体" panose="02010600030101010101" pitchFamily="2" charset="-122"/>
              </a:rPr>
              <a:t>0_0001,jpg</a:t>
            </a:r>
            <a:r>
              <a:rPr lang="zh-CN" sz="1600" b="0">
                <a:latin typeface="Times New Roman" panose="02020603050405020304" pitchFamily="18" charset="0"/>
                <a:ea typeface="宋体" panose="02010600030101010101" pitchFamily="2" charset="-122"/>
              </a:rPr>
              <a:t>的格式，提高了打标签的效率。</a:t>
            </a:r>
            <a:endParaRPr lang="zh-CN" altLang="en-US" sz="1600" b="0">
              <a:latin typeface="Times New Roman" panose="02020603050405020304" pitchFamily="18" charset="0"/>
              <a:ea typeface="宋体" panose="02010600030101010101" pitchFamily="2" charset="-122"/>
            </a:endParaRPr>
          </a:p>
        </p:txBody>
      </p:sp>
      <p:pic>
        <p:nvPicPr>
          <p:cNvPr id="3" name="图片 -2147482585"/>
          <p:cNvPicPr>
            <a:picLocks noChangeAspect="1"/>
          </p:cNvPicPr>
          <p:nvPr>
            <p:custDataLst>
              <p:tags r:id="rId2"/>
            </p:custDataLst>
          </p:nvPr>
        </p:nvPicPr>
        <p:blipFill>
          <a:blip r:embed="rId3"/>
          <a:stretch>
            <a:fillRect/>
          </a:stretch>
        </p:blipFill>
        <p:spPr>
          <a:xfrm>
            <a:off x="7312025" y="3288983"/>
            <a:ext cx="2316163" cy="2225675"/>
          </a:xfrm>
          <a:prstGeom prst="rect">
            <a:avLst/>
          </a:prstGeom>
          <a:noFill/>
          <a:ln w="9525">
            <a:noFill/>
          </a:ln>
        </p:spPr>
      </p:pic>
      <p:pic>
        <p:nvPicPr>
          <p:cNvPr id="7" name="图片 -2147482555"/>
          <p:cNvPicPr>
            <a:picLocks noChangeAspect="1"/>
          </p:cNvPicPr>
          <p:nvPr>
            <p:custDataLst>
              <p:tags r:id="rId4"/>
            </p:custDataLst>
          </p:nvPr>
        </p:nvPicPr>
        <p:blipFill>
          <a:blip r:embed="rId5"/>
          <a:stretch>
            <a:fillRect/>
          </a:stretch>
        </p:blipFill>
        <p:spPr>
          <a:xfrm>
            <a:off x="4791922" y="3218392"/>
            <a:ext cx="2335213" cy="2225146"/>
          </a:xfrm>
          <a:prstGeom prst="rect">
            <a:avLst/>
          </a:prstGeom>
          <a:noFill/>
          <a:ln w="9525">
            <a:noFill/>
          </a:ln>
        </p:spPr>
      </p:pic>
      <p:pic>
        <p:nvPicPr>
          <p:cNvPr id="8" name="图片 -2147482567"/>
          <p:cNvPicPr>
            <a:picLocks noChangeAspect="1"/>
          </p:cNvPicPr>
          <p:nvPr>
            <p:custDataLst>
              <p:tags r:id="rId6"/>
            </p:custDataLst>
          </p:nvPr>
        </p:nvPicPr>
        <p:blipFill>
          <a:blip r:embed="rId7"/>
          <a:stretch>
            <a:fillRect/>
          </a:stretch>
        </p:blipFill>
        <p:spPr>
          <a:xfrm>
            <a:off x="4791816" y="913871"/>
            <a:ext cx="4926542" cy="1962150"/>
          </a:xfrm>
          <a:prstGeom prst="rect">
            <a:avLst/>
          </a:prstGeom>
          <a:noFill/>
          <a:ln w="9525">
            <a:noFill/>
          </a:ln>
        </p:spPr>
      </p:pic>
      <p:sp>
        <p:nvSpPr>
          <p:cNvPr id="9" name="文本框 8"/>
          <p:cNvSpPr txBox="1"/>
          <p:nvPr/>
        </p:nvSpPr>
        <p:spPr>
          <a:xfrm>
            <a:off x="399415" y="121285"/>
            <a:ext cx="5080000" cy="521970"/>
          </a:xfrm>
          <a:prstGeom prst="rect">
            <a:avLst/>
          </a:prstGeom>
          <a:noFill/>
        </p:spPr>
        <p:txBody>
          <a:bodyPr wrap="square" rtlCol="0" anchor="t">
            <a:spAutoFit/>
          </a:bodyPr>
          <a:p>
            <a:r>
              <a:rPr lang="zh-CN" altLang="en-US" sz="2800" b="1" dirty="0">
                <a:solidFill>
                  <a:schemeClr val="accent1">
                    <a:lumMod val="75000"/>
                  </a:schemeClr>
                </a:solidFill>
                <a:sym typeface="+mn-ea"/>
              </a:rPr>
              <a:t>数据处理</a:t>
            </a:r>
            <a:r>
              <a:rPr lang="zh-CN" altLang="en-US" sz="2800" b="1" dirty="0">
                <a:solidFill>
                  <a:schemeClr val="accent1">
                    <a:lumMod val="75000"/>
                  </a:schemeClr>
                </a:solidFill>
                <a:sym typeface="+mn-ea"/>
              </a:rPr>
              <a:t>阶段</a:t>
            </a:r>
            <a:endParaRPr lang="zh-CN" altLang="en-US" sz="2800" b="1" dirty="0">
              <a:solidFill>
                <a:schemeClr val="accent1">
                  <a:lumMod val="75000"/>
                </a:schemeClr>
              </a:solidFill>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1866900"/>
            <a:ext cx="10159874" cy="2497084"/>
          </a:xfrm>
          <a:prstGeom prst="rect">
            <a:avLst/>
          </a:prstGeom>
          <a:ln>
            <a:noFill/>
          </a:ln>
        </p:spPr>
      </p:pic>
      <p:pic>
        <p:nvPicPr>
          <p:cNvPr id="3" name="New picture"/>
          <p:cNvPicPr/>
          <p:nvPr/>
        </p:nvPicPr>
        <p:blipFill>
          <a:blip r:embed="rId2"/>
          <a:srcRect/>
          <a:stretch>
            <a:fillRect/>
          </a:stretch>
        </p:blipFill>
        <p:spPr>
          <a:xfrm>
            <a:off x="546100" y="901700"/>
            <a:ext cx="3545290" cy="3640236"/>
          </a:xfrm>
          <a:prstGeom prst="rect">
            <a:avLst/>
          </a:prstGeom>
          <a:ln>
            <a:noFill/>
          </a:ln>
        </p:spPr>
      </p:pic>
      <p:sp>
        <p:nvSpPr>
          <p:cNvPr id="4" name="New shape"/>
          <p:cNvSpPr/>
          <p:nvPr/>
        </p:nvSpPr>
        <p:spPr>
          <a:xfrm>
            <a:off x="5156200" y="2610042"/>
            <a:ext cx="2097596" cy="30734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00000"/>
              </a:lnSpc>
            </a:pPr>
            <a:r>
              <a:rPr sz="2000" b="1" dirty="0">
                <a:solidFill>
                  <a:srgbClr val="FFFFFF"/>
                </a:solidFill>
                <a:latin typeface="微软雅黑" panose="020B0503020204020204" charset="-122"/>
              </a:rPr>
              <a:t>PART 0</a:t>
            </a:r>
            <a:r>
              <a:rPr lang="en-US" sz="2000" b="1" dirty="0">
                <a:solidFill>
                  <a:srgbClr val="FFFFFF"/>
                </a:solidFill>
                <a:latin typeface="微软雅黑" panose="020B0503020204020204" charset="-122"/>
              </a:rPr>
              <a:t>3</a:t>
            </a:r>
            <a:endParaRPr lang="en-US" sz="2000" b="1" dirty="0">
              <a:solidFill>
                <a:srgbClr val="FFFFFF"/>
              </a:solidFill>
              <a:latin typeface="微软雅黑" panose="020B0503020204020204" charset="-122"/>
            </a:endParaRPr>
          </a:p>
        </p:txBody>
      </p:sp>
      <p:sp>
        <p:nvSpPr>
          <p:cNvPr id="5" name="New shape"/>
          <p:cNvSpPr/>
          <p:nvPr/>
        </p:nvSpPr>
        <p:spPr>
          <a:xfrm>
            <a:off x="5156200" y="3441700"/>
            <a:ext cx="4474871" cy="23769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spAutoFit/>
          </a:bodyPr>
          <a:lstStyle/>
          <a:p>
            <a:pPr algn="l" eaLnBrk="1" latinLnBrk="0" hangingPunct="0">
              <a:lnSpc>
                <a:spcPct val="150000"/>
              </a:lnSpc>
            </a:pPr>
            <a:endParaRPr lang="zh-CN" sz="1165" b="0" dirty="0">
              <a:solidFill>
                <a:srgbClr val="D9D9D9"/>
              </a:solidFill>
              <a:latin typeface="微软雅黑" panose="020B0503020204020204" charset="-122"/>
            </a:endParaRPr>
          </a:p>
        </p:txBody>
      </p:sp>
      <p:sp>
        <p:nvSpPr>
          <p:cNvPr id="6" name="New shape"/>
          <p:cNvSpPr/>
          <p:nvPr/>
        </p:nvSpPr>
        <p:spPr>
          <a:xfrm>
            <a:off x="4647565" y="2958465"/>
            <a:ext cx="5266055" cy="67818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noAutofit/>
          </a:bodyPr>
          <a:lstStyle/>
          <a:p>
            <a:pPr algn="l" eaLnBrk="1" latinLnBrk="0" hangingPunct="0">
              <a:lnSpc>
                <a:spcPct val="100000"/>
              </a:lnSpc>
            </a:pPr>
            <a:r>
              <a:rPr lang="zh-CN" sz="4445" b="1" dirty="0">
                <a:solidFill>
                  <a:srgbClr val="FFFFFF"/>
                </a:solidFill>
                <a:latin typeface="微软雅黑" panose="020B0503020204020204" charset="-122"/>
              </a:rPr>
              <a:t>各种坐姿特征值</a:t>
            </a:r>
            <a:r>
              <a:rPr lang="zh-CN" sz="4445" b="1" dirty="0">
                <a:solidFill>
                  <a:srgbClr val="FFFFFF"/>
                </a:solidFill>
                <a:latin typeface="微软雅黑" panose="020B0503020204020204" charset="-122"/>
              </a:rPr>
              <a:t>计算</a:t>
            </a:r>
            <a:endParaRPr lang="zh-CN" sz="4445" b="1" dirty="0">
              <a:solidFill>
                <a:srgbClr val="FFFFFF"/>
              </a:solidFill>
              <a:latin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ew shape"/>
          <p:cNvSpPr/>
          <p:nvPr/>
        </p:nvSpPr>
        <p:spPr>
          <a:xfrm>
            <a:off x="939800" y="165100"/>
            <a:ext cx="1936750" cy="30480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l" eaLnBrk="1" latinLnBrk="0" hangingPunct="0"/>
            <a:r>
              <a:rPr lang="zh-CN" sz="1780" b="1">
                <a:solidFill>
                  <a:srgbClr val="FFFFFF"/>
                </a:solidFill>
                <a:latin typeface="微软雅黑" panose="020B0503020204020204" charset="-122"/>
              </a:rPr>
              <a:t>翘二郎腿识别演示</a:t>
            </a:r>
            <a:endParaRPr lang="zh-CN" sz="1780" b="1">
              <a:solidFill>
                <a:srgbClr val="FFFFFF"/>
              </a:solidFill>
              <a:latin typeface="微软雅黑" panose="020B0503020204020204" charset="-122"/>
            </a:endParaRPr>
          </a:p>
        </p:txBody>
      </p:sp>
      <p:sp>
        <p:nvSpPr>
          <p:cNvPr id="5" name="New shape"/>
          <p:cNvSpPr/>
          <p:nvPr/>
        </p:nvSpPr>
        <p:spPr>
          <a:xfrm>
            <a:off x="255270" y="264795"/>
            <a:ext cx="4806950" cy="69151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wrap="none" lIns="0" tIns="0" rIns="0" bIns="0" rtlCol="0" anchor="t"/>
          <a:lstStyle/>
          <a:p>
            <a:pPr algn="ctr" eaLnBrk="1" latinLnBrk="0" hangingPunct="0"/>
            <a:r>
              <a:rPr lang="en-US" altLang="zh-CN" sz="3000" b="1" dirty="0">
                <a:solidFill>
                  <a:srgbClr val="5877B6"/>
                </a:solidFill>
                <a:latin typeface="微软雅黑" panose="020B0503020204020204" charset="-122"/>
              </a:rPr>
              <a:t>miediapipe</a:t>
            </a:r>
            <a:r>
              <a:rPr lang="zh-CN" altLang="en-US" sz="3000" b="1" dirty="0">
                <a:solidFill>
                  <a:srgbClr val="5877B6"/>
                </a:solidFill>
                <a:latin typeface="微软雅黑" panose="020B0503020204020204" charset="-122"/>
              </a:rPr>
              <a:t>姿态检测</a:t>
            </a:r>
            <a:r>
              <a:rPr lang="zh-CN" altLang="en-US" sz="3000" b="1" dirty="0">
                <a:solidFill>
                  <a:srgbClr val="5877B6"/>
                </a:solidFill>
                <a:latin typeface="微软雅黑" panose="020B0503020204020204" charset="-122"/>
              </a:rPr>
              <a:t>模块</a:t>
            </a:r>
            <a:endParaRPr lang="zh-CN" altLang="en-US" sz="3000" b="1" dirty="0">
              <a:solidFill>
                <a:srgbClr val="5877B6"/>
              </a:solidFill>
              <a:latin typeface="微软雅黑" panose="020B0503020204020204" charset="-122"/>
            </a:endParaRPr>
          </a:p>
        </p:txBody>
      </p:sp>
      <p:pic>
        <p:nvPicPr>
          <p:cNvPr id="100" name="图片 99"/>
          <p:cNvPicPr/>
          <p:nvPr/>
        </p:nvPicPr>
        <p:blipFill>
          <a:blip r:embed="rId1"/>
          <a:stretch>
            <a:fillRect/>
          </a:stretch>
        </p:blipFill>
        <p:spPr>
          <a:xfrm>
            <a:off x="111125" y="1057275"/>
            <a:ext cx="6753860" cy="3952875"/>
          </a:xfrm>
          <a:prstGeom prst="rect">
            <a:avLst/>
          </a:prstGeom>
          <a:noFill/>
          <a:ln w="9525">
            <a:noFill/>
          </a:ln>
        </p:spPr>
      </p:pic>
      <p:sp>
        <p:nvSpPr>
          <p:cNvPr id="4" name="文本框 3"/>
          <p:cNvSpPr txBox="1"/>
          <p:nvPr/>
        </p:nvSpPr>
        <p:spPr>
          <a:xfrm>
            <a:off x="7167880" y="841375"/>
            <a:ext cx="2682875" cy="4519930"/>
          </a:xfrm>
          <a:prstGeom prst="rect">
            <a:avLst/>
          </a:prstGeom>
          <a:noFill/>
        </p:spPr>
        <p:txBody>
          <a:bodyPr wrap="square" rtlCol="0" anchor="t">
            <a:noAutofit/>
          </a:bodyPr>
          <a:p>
            <a:r>
              <a:rPr lang="zh-CN" altLang="en-US"/>
              <a:t>从左图可以看到mediapipe姿态检测模块，将人体各部位，拆分成3</a:t>
            </a:r>
            <a:r>
              <a:rPr lang="en-US" altLang="zh-CN"/>
              <a:t>3</a:t>
            </a:r>
            <a:r>
              <a:rPr lang="zh-CN" altLang="en-US"/>
              <a:t>个点，我们只要在模型中输出指定点的数据，就能获取到对应该点的人体部位，每个点在电脑摄像头上是一个二维坐标。可以用数学中二维空间向量的计算方式</a:t>
            </a:r>
            <a:r>
              <a:rPr lang="zh-CN" altLang="en-US"/>
              <a:t>计算坐姿的特征值。</a:t>
            </a:r>
            <a:endParaRPr lang="zh-CN" altLang="en-US"/>
          </a:p>
          <a:p>
            <a:endParaRPr lang="zh-CN" altLang="en-US"/>
          </a:p>
          <a:p>
            <a:r>
              <a:rPr lang="en-US" altLang="zh-CN"/>
              <a:t> </a:t>
            </a:r>
            <a:r>
              <a:rPr lang="zh-CN" altLang="en-US"/>
              <a:t>我们在做姿态判断姿态是什么动作的时候，通常是判断角度、距离等参数值：具体动作识别判断，通常是采集不同动作下的图片，然后通过姿态检测，根据角度和</a:t>
            </a:r>
            <a:r>
              <a:rPr lang="zh-CN" altLang="en-US"/>
              <a:t>距离，对图片进行标注，将大量图片作为训练集。最后完成这个姿态行为识别判断。</a:t>
            </a: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8999.2031496063,&quot;width&quot;:9050.04094488189}"/>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AS_NET" val="Unix 4.19 unknown"/>
  <p:tag name="AS_OS" val="Unix 4.19 unknown"/>
  <p:tag name="AS_RELEASE_DATE" val="2013.12.17"/>
  <p:tag name="AS_TITLE" val="Spire.Presentation for .NET "/>
  <p:tag name="AS_VERSION" val="2.1.0.0"/>
  <p:tag name="KSO_WPP_MARK_KEY" val="954fb827-f01b-41c4-b6ca-2da79b5397e5"/>
  <p:tag name="COMMONDATA" val="eyJoZGlkIjoiMTBhMmYyYTI0NmY3ZDdkNDgwYjZhMTkwMmFjMzJjN2M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1074.8661417322835,&quot;width&quot;:8503.585826771654}"/>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UNIT_PLACING_PICTURE_USER_VIEWPORT" val="{&quot;height&quot;:436.2188976377953,&quot;width&quot;:10114.955905511812}"/>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UNIT_PLACING_PICTURE_USER_VIEWPORT" val="{&quot;height&quot;:6179.765354330709,&quot;width&quot;:5783.31653543307}"/>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6857</Words>
  <Application>WPS 演示</Application>
  <PresentationFormat>自定义</PresentationFormat>
  <Paragraphs>493</Paragraphs>
  <Slides>48</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48</vt:i4>
      </vt:variant>
    </vt:vector>
  </HeadingPairs>
  <TitlesOfParts>
    <vt:vector size="64" baseType="lpstr">
      <vt:lpstr>Arial</vt:lpstr>
      <vt:lpstr>宋体</vt:lpstr>
      <vt:lpstr>Wingdings</vt:lpstr>
      <vt:lpstr>微软雅黑</vt:lpstr>
      <vt:lpstr>Segoe UI Semilight</vt:lpstr>
      <vt:lpstr>黑体</vt:lpstr>
      <vt:lpstr>汉仪刚艺体-85W</vt:lpstr>
      <vt:lpstr>Times New Roman</vt:lpstr>
      <vt:lpstr>Calibri</vt:lpstr>
      <vt:lpstr>Arial Unicode MS</vt:lpstr>
      <vt:lpstr>Arial Unicode MS</vt:lpstr>
      <vt:lpstr>Arial</vt:lpstr>
      <vt:lpstr>等线</vt:lpstr>
      <vt:lpstr>方正小标宋_GBK</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⊙Firepower</cp:lastModifiedBy>
  <cp:revision>30</cp:revision>
  <dcterms:created xsi:type="dcterms:W3CDTF">2023-06-20T04:31:00Z</dcterms:created>
  <dcterms:modified xsi:type="dcterms:W3CDTF">2023-06-25T02:03:33Z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C074375DD239495EBA50743FB421816C_12</vt:lpwstr>
  </property>
  <property fmtid="{D5CDD505-2E9C-101B-9397-08002B2CF9AE}" pid="3" name="KSOProductBuildVer">
    <vt:lpwstr>2052-11.1.0.14309</vt:lpwstr>
  </property>
</Properties>
</file>